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Barlow" pitchFamily="2" charset="77"/>
      <p:regular r:id="rId35"/>
      <p:bold r:id="rId36"/>
      <p:boldItalic r:id="rId37"/>
    </p:embeddedFont>
    <p:embeddedFont>
      <p:font typeface="Barlow Medium" panose="020F050202020403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F3D6A2-6F7D-47C4-80A5-ED948736546E}">
  <a:tblStyle styleId="{9BF3D6A2-6F7D-47C4-80A5-ED94873654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p:cViewPr varScale="1">
        <p:scale>
          <a:sx n="120" d="100"/>
          <a:sy n="120" d="100"/>
        </p:scale>
        <p:origin x="8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5a214572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125a2145729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5a214572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25a2145729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5a214572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25a2145729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5a214572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25a2145729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5a1e547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25a1e547a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5a1e547a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125a1e547a7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5a1e547a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125a1e547a7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5a1e547a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125a1e547a7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25a1e547a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125a1e547a7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25a1e547a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125a1e547a7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5a1e547a7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25a1e547a7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5a2145729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g125a2145729_1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5a1e547a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125a1e547a7_0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5a1e547a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125a1e547a7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5a1e547a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125a1e547a7_0_2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5ffed9c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125ffed9c6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5ffed9c6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125ffed9c69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5ffed9c6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125ffed9c69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5ffed9c6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125ffed9c69_0_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25ffed9c69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125ffed9c69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5ffed9c6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125ffed9c6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5ffed9c6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125ffed9c6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5a2145729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g125a2145729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5ffed9c6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125ffed9c69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7777839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1227777839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27777839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12277778392_1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25a214572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125a214572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5a214572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125a2145729_1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5a21457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125a2145729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5a214572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25a2145729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5a214572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25a2145729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5a214572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125a2145729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6032" r="6032"/>
          <a:stretch/>
        </p:blipFill>
        <p:spPr>
          <a:xfrm>
            <a:off x="2368037" y="0"/>
            <a:ext cx="6775963" cy="5143501"/>
          </a:xfrm>
          <a:prstGeom prst="rect">
            <a:avLst/>
          </a:prstGeom>
          <a:noFill/>
          <a:ln>
            <a:noFill/>
          </a:ln>
        </p:spPr>
      </p:pic>
      <p:sp>
        <p:nvSpPr>
          <p:cNvPr id="55" name="Google Shape;55;p13"/>
          <p:cNvSpPr/>
          <p:nvPr/>
        </p:nvSpPr>
        <p:spPr>
          <a:xfrm>
            <a:off x="0" y="1028700"/>
            <a:ext cx="4572000" cy="41148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6" name="Google Shape;56;p13"/>
          <p:cNvGrpSpPr/>
          <p:nvPr/>
        </p:nvGrpSpPr>
        <p:grpSpPr>
          <a:xfrm>
            <a:off x="340125" y="1416250"/>
            <a:ext cx="4572000" cy="3147447"/>
            <a:chOff x="-464600" y="-901700"/>
            <a:chExt cx="12192000" cy="8393192"/>
          </a:xfrm>
        </p:grpSpPr>
        <p:sp>
          <p:nvSpPr>
            <p:cNvPr id="57" name="Google Shape;57;p13"/>
            <p:cNvSpPr txBox="1"/>
            <p:nvPr/>
          </p:nvSpPr>
          <p:spPr>
            <a:xfrm>
              <a:off x="-464600" y="-901700"/>
              <a:ext cx="12192000" cy="4835700"/>
            </a:xfrm>
            <a:prstGeom prst="rect">
              <a:avLst/>
            </a:prstGeom>
            <a:noFill/>
            <a:ln>
              <a:noFill/>
            </a:ln>
          </p:spPr>
          <p:txBody>
            <a:bodyPr spcFirstLastPara="1" wrap="square" lIns="0" tIns="0" rIns="0" bIns="0" anchor="t" anchorCtr="0">
              <a:spAutoFit/>
            </a:bodyPr>
            <a:lstStyle/>
            <a:p>
              <a:pPr marL="0" marR="0" lvl="0" indent="0" algn="l" rtl="0">
                <a:lnSpc>
                  <a:spcPct val="105018"/>
                </a:lnSpc>
                <a:spcBef>
                  <a:spcPts val="0"/>
                </a:spcBef>
                <a:spcAft>
                  <a:spcPts val="0"/>
                </a:spcAft>
                <a:buNone/>
              </a:pPr>
              <a:r>
                <a:rPr lang="en" sz="3800" b="1">
                  <a:solidFill>
                    <a:srgbClr val="F7F7F7"/>
                  </a:solidFill>
                  <a:latin typeface="Barlow"/>
                  <a:ea typeface="Barlow"/>
                  <a:cs typeface="Barlow"/>
                  <a:sym typeface="Barlow"/>
                </a:rPr>
                <a:t>Prediction of Real Estate Prices in Daegu, South Korea</a:t>
              </a:r>
              <a:endParaRPr sz="700"/>
            </a:p>
          </p:txBody>
        </p:sp>
        <p:sp>
          <p:nvSpPr>
            <p:cNvPr id="58" name="Google Shape;58;p13"/>
            <p:cNvSpPr txBox="1"/>
            <p:nvPr/>
          </p:nvSpPr>
          <p:spPr>
            <a:xfrm>
              <a:off x="0" y="4708092"/>
              <a:ext cx="8534400" cy="2783400"/>
            </a:xfrm>
            <a:prstGeom prst="rect">
              <a:avLst/>
            </a:prstGeom>
            <a:noFill/>
            <a:ln>
              <a:noFill/>
            </a:ln>
          </p:spPr>
          <p:txBody>
            <a:bodyPr spcFirstLastPara="1" wrap="square" lIns="0" tIns="0" rIns="0" bIns="0" anchor="t" anchorCtr="0">
              <a:spAutoFit/>
            </a:bodyPr>
            <a:lstStyle/>
            <a:p>
              <a:pPr marL="0" marR="0" lvl="0" indent="0" algn="l" rtl="0">
                <a:lnSpc>
                  <a:spcPct val="155022"/>
                </a:lnSpc>
                <a:spcBef>
                  <a:spcPts val="0"/>
                </a:spcBef>
                <a:spcAft>
                  <a:spcPts val="0"/>
                </a:spcAft>
                <a:buNone/>
              </a:pPr>
              <a:r>
                <a:rPr lang="en" sz="1200" b="1">
                  <a:solidFill>
                    <a:srgbClr val="F7F7F7"/>
                  </a:solidFill>
                  <a:latin typeface="Barlow"/>
                  <a:ea typeface="Barlow"/>
                  <a:cs typeface="Barlow"/>
                  <a:sym typeface="Barlow"/>
                </a:rPr>
                <a:t>Qiyu Leng / ql2437</a:t>
              </a:r>
              <a:endParaRPr sz="1200" b="1">
                <a:solidFill>
                  <a:srgbClr val="F7F7F7"/>
                </a:solidFill>
                <a:latin typeface="Barlow"/>
                <a:ea typeface="Barlow"/>
                <a:cs typeface="Barlow"/>
                <a:sym typeface="Barlow"/>
              </a:endParaRPr>
            </a:p>
            <a:p>
              <a:pPr marL="0" marR="0" lvl="0" indent="0" algn="l" rtl="0">
                <a:lnSpc>
                  <a:spcPct val="155022"/>
                </a:lnSpc>
                <a:spcBef>
                  <a:spcPts val="0"/>
                </a:spcBef>
                <a:spcAft>
                  <a:spcPts val="0"/>
                </a:spcAft>
                <a:buNone/>
              </a:pPr>
              <a:r>
                <a:rPr lang="en" sz="1200" b="1">
                  <a:solidFill>
                    <a:srgbClr val="F7F7F7"/>
                  </a:solidFill>
                  <a:latin typeface="Barlow"/>
                  <a:ea typeface="Barlow"/>
                  <a:cs typeface="Barlow"/>
                  <a:sym typeface="Barlow"/>
                </a:rPr>
                <a:t>Yuhong Wu/ yw3533</a:t>
              </a:r>
              <a:endParaRPr sz="1200" b="1">
                <a:solidFill>
                  <a:srgbClr val="F7F7F7"/>
                </a:solidFill>
                <a:latin typeface="Barlow"/>
                <a:ea typeface="Barlow"/>
                <a:cs typeface="Barlow"/>
                <a:sym typeface="Barlow"/>
              </a:endParaRPr>
            </a:p>
            <a:p>
              <a:pPr marL="0" marR="0" lvl="0" indent="0" algn="l" rtl="0">
                <a:lnSpc>
                  <a:spcPct val="155022"/>
                </a:lnSpc>
                <a:spcBef>
                  <a:spcPts val="0"/>
                </a:spcBef>
                <a:spcAft>
                  <a:spcPts val="0"/>
                </a:spcAft>
                <a:buNone/>
              </a:pPr>
              <a:r>
                <a:rPr lang="en" sz="1200" b="1">
                  <a:solidFill>
                    <a:srgbClr val="F7F7F7"/>
                  </a:solidFill>
                  <a:latin typeface="Barlow"/>
                  <a:ea typeface="Barlow"/>
                  <a:cs typeface="Barlow"/>
                  <a:sym typeface="Barlow"/>
                </a:rPr>
                <a:t>Jiani Fan/ jf3443</a:t>
              </a:r>
              <a:endParaRPr sz="1200" b="1">
                <a:solidFill>
                  <a:srgbClr val="F7F7F7"/>
                </a:solidFill>
                <a:latin typeface="Barlow"/>
                <a:ea typeface="Barlow"/>
                <a:cs typeface="Barlow"/>
                <a:sym typeface="Barlow"/>
              </a:endParaRPr>
            </a:p>
            <a:p>
              <a:pPr marL="0" marR="0" lvl="0" indent="0" algn="l" rtl="0">
                <a:lnSpc>
                  <a:spcPct val="155022"/>
                </a:lnSpc>
                <a:spcBef>
                  <a:spcPts val="0"/>
                </a:spcBef>
                <a:spcAft>
                  <a:spcPts val="0"/>
                </a:spcAft>
                <a:buNone/>
              </a:pPr>
              <a:r>
                <a:rPr lang="en" sz="1200" b="1">
                  <a:solidFill>
                    <a:srgbClr val="F7F7F7"/>
                  </a:solidFill>
                  <a:latin typeface="Barlow"/>
                  <a:ea typeface="Barlow"/>
                  <a:cs typeface="Barlow"/>
                  <a:sym typeface="Barlow"/>
                </a:rPr>
                <a:t>Emily Ziyi Xiao/ ex2130</a:t>
              </a:r>
              <a:endParaRPr sz="1200" b="1">
                <a:solidFill>
                  <a:srgbClr val="F7F7F7"/>
                </a:solidFill>
                <a:latin typeface="Barlow"/>
                <a:ea typeface="Barlow"/>
                <a:cs typeface="Barlow"/>
                <a:sym typeface="Barlow"/>
              </a:endParaRPr>
            </a:p>
          </p:txBody>
        </p:sp>
      </p:grpSp>
      <p:sp>
        <p:nvSpPr>
          <p:cNvPr id="59" name="Google Shape;5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62"/>
        <p:cNvGrpSpPr/>
        <p:nvPr/>
      </p:nvGrpSpPr>
      <p:grpSpPr>
        <a:xfrm>
          <a:off x="0" y="0"/>
          <a:ext cx="0" cy="0"/>
          <a:chOff x="0" y="0"/>
          <a:chExt cx="0" cy="0"/>
        </a:xfrm>
      </p:grpSpPr>
      <p:sp>
        <p:nvSpPr>
          <p:cNvPr id="163" name="Google Shape;163;p22"/>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4" name="Google Shape;164;p22"/>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grpSp>
        <p:nvGrpSpPr>
          <p:cNvPr id="165" name="Google Shape;165;p22"/>
          <p:cNvGrpSpPr/>
          <p:nvPr/>
        </p:nvGrpSpPr>
        <p:grpSpPr>
          <a:xfrm>
            <a:off x="5064625" y="752650"/>
            <a:ext cx="3014974" cy="4509413"/>
            <a:chOff x="-1924670" y="-197441"/>
            <a:chExt cx="9732000" cy="12025100"/>
          </a:xfrm>
        </p:grpSpPr>
        <p:sp>
          <p:nvSpPr>
            <p:cNvPr id="166" name="Google Shape;166;p22"/>
            <p:cNvSpPr txBox="1"/>
            <p:nvPr/>
          </p:nvSpPr>
          <p:spPr>
            <a:xfrm>
              <a:off x="-1431851" y="-197441"/>
              <a:ext cx="9239100" cy="40719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100" b="1">
                  <a:solidFill>
                    <a:srgbClr val="365B6D"/>
                  </a:solidFill>
                  <a:latin typeface="Barlow"/>
                  <a:ea typeface="Barlow"/>
                  <a:cs typeface="Barlow"/>
                  <a:sym typeface="Barlow"/>
                </a:rPr>
                <a:t>Linear Regression Coefficient</a:t>
              </a:r>
              <a:endParaRPr sz="3100" b="1">
                <a:solidFill>
                  <a:srgbClr val="365B6D"/>
                </a:solidFill>
                <a:latin typeface="Barlow"/>
                <a:ea typeface="Barlow"/>
                <a:cs typeface="Barlow"/>
                <a:sym typeface="Barlow"/>
              </a:endParaRPr>
            </a:p>
          </p:txBody>
        </p:sp>
        <p:sp>
          <p:nvSpPr>
            <p:cNvPr id="167" name="Google Shape;167;p22"/>
            <p:cNvSpPr txBox="1"/>
            <p:nvPr/>
          </p:nvSpPr>
          <p:spPr>
            <a:xfrm>
              <a:off x="-1924670" y="4335759"/>
              <a:ext cx="9732000" cy="7491900"/>
            </a:xfrm>
            <a:prstGeom prst="rect">
              <a:avLst/>
            </a:prstGeom>
            <a:noFill/>
            <a:ln>
              <a:noFill/>
            </a:ln>
          </p:spPr>
          <p:txBody>
            <a:bodyPr spcFirstLastPara="1" wrap="square" lIns="0" tIns="0" rIns="0" bIns="0" anchor="t" anchorCtr="0">
              <a:spAutoFit/>
            </a:bodyPr>
            <a:lstStyle/>
            <a:p>
              <a:pPr marL="0" lvl="1" indent="0" algn="l" rtl="0">
                <a:lnSpc>
                  <a:spcPct val="155023"/>
                </a:lnSpc>
                <a:spcBef>
                  <a:spcPts val="0"/>
                </a:spcBef>
                <a:spcAft>
                  <a:spcPts val="0"/>
                </a:spcAft>
                <a:buNone/>
              </a:pPr>
              <a:endParaRPr sz="800"/>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Rank from most positively correlated to most negatively correlated factors. </a:t>
              </a:r>
              <a:endParaRPr sz="1500" b="1">
                <a:solidFill>
                  <a:srgbClr val="365B6D"/>
                </a:solidFill>
                <a:latin typeface="Barlow"/>
                <a:ea typeface="Barlow"/>
                <a:cs typeface="Barlow"/>
                <a:sym typeface="Barlow"/>
              </a:endParaRPr>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Size, Year of Sold, Facilities </a:t>
              </a:r>
              <a:endParaRPr sz="1500" b="1">
                <a:solidFill>
                  <a:srgbClr val="365B6D"/>
                </a:solidFill>
                <a:latin typeface="Barlow"/>
                <a:ea typeface="Barlow"/>
                <a:cs typeface="Barlow"/>
                <a:sym typeface="Barlow"/>
              </a:endParaRPr>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RMSE =  39,277</a:t>
              </a:r>
              <a:endParaRPr sz="1500" b="1">
                <a:solidFill>
                  <a:srgbClr val="365B6D"/>
                </a:solidFill>
                <a:latin typeface="Barlow"/>
                <a:ea typeface="Barlow"/>
                <a:cs typeface="Barlow"/>
                <a:sym typeface="Barlow"/>
              </a:endParaRPr>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Might due to outliers</a:t>
              </a:r>
              <a:endParaRPr sz="1500" b="1">
                <a:solidFill>
                  <a:srgbClr val="365B6D"/>
                </a:solidFill>
                <a:latin typeface="Barlow"/>
                <a:ea typeface="Barlow"/>
                <a:cs typeface="Barlow"/>
                <a:sym typeface="Barlow"/>
              </a:endParaRPr>
            </a:p>
            <a:p>
              <a:pPr marL="0" marR="0" lvl="1" indent="0" algn="l" rtl="0">
                <a:lnSpc>
                  <a:spcPct val="155023"/>
                </a:lnSpc>
                <a:spcBef>
                  <a:spcPts val="0"/>
                </a:spcBef>
                <a:spcAft>
                  <a:spcPts val="0"/>
                </a:spcAft>
                <a:buNone/>
              </a:pPr>
              <a:endParaRPr sz="1200" b="1">
                <a:solidFill>
                  <a:srgbClr val="365B6D"/>
                </a:solidFill>
                <a:latin typeface="Barlow"/>
                <a:ea typeface="Barlow"/>
                <a:cs typeface="Barlow"/>
                <a:sym typeface="Barlow"/>
              </a:endParaRPr>
            </a:p>
            <a:p>
              <a:pPr marL="0" marR="0" lvl="1" indent="0" algn="l" rtl="0">
                <a:lnSpc>
                  <a:spcPct val="155023"/>
                </a:lnSpc>
                <a:spcBef>
                  <a:spcPts val="0"/>
                </a:spcBef>
                <a:spcAft>
                  <a:spcPts val="0"/>
                </a:spcAft>
                <a:buNone/>
              </a:pPr>
              <a:endParaRPr sz="1200" b="1">
                <a:solidFill>
                  <a:srgbClr val="365B6D"/>
                </a:solidFill>
                <a:latin typeface="Barlow"/>
                <a:ea typeface="Barlow"/>
                <a:cs typeface="Barlow"/>
                <a:sym typeface="Barlow"/>
              </a:endParaRPr>
            </a:p>
          </p:txBody>
        </p:sp>
      </p:grpSp>
      <p:sp>
        <p:nvSpPr>
          <p:cNvPr id="168" name="Google Shape;168;p22"/>
          <p:cNvSpPr txBox="1"/>
          <p:nvPr/>
        </p:nvSpPr>
        <p:spPr>
          <a:xfrm rot="5400000">
            <a:off x="7009419" y="1924314"/>
            <a:ext cx="3501000" cy="3231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endParaRPr sz="2100"/>
          </a:p>
        </p:txBody>
      </p:sp>
      <p:pic>
        <p:nvPicPr>
          <p:cNvPr id="169" name="Google Shape;169;p22"/>
          <p:cNvPicPr preferRelativeResize="0"/>
          <p:nvPr/>
        </p:nvPicPr>
        <p:blipFill rotWithShape="1">
          <a:blip r:embed="rId3">
            <a:alphaModFix/>
          </a:blip>
          <a:srcRect l="8488" t="22130" r="31397"/>
          <a:stretch/>
        </p:blipFill>
        <p:spPr>
          <a:xfrm>
            <a:off x="119875" y="398925"/>
            <a:ext cx="4851824" cy="4498851"/>
          </a:xfrm>
          <a:prstGeom prst="rect">
            <a:avLst/>
          </a:prstGeom>
          <a:noFill/>
          <a:ln>
            <a:noFill/>
          </a:ln>
        </p:spPr>
      </p:pic>
      <p:sp>
        <p:nvSpPr>
          <p:cNvPr id="170" name="Google Shape;170;p22"/>
          <p:cNvSpPr/>
          <p:nvPr/>
        </p:nvSpPr>
        <p:spPr>
          <a:xfrm>
            <a:off x="182550" y="580750"/>
            <a:ext cx="4628100" cy="987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182550" y="3940850"/>
            <a:ext cx="4628100" cy="66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txBox="1"/>
          <p:nvPr/>
        </p:nvSpPr>
        <p:spPr>
          <a:xfrm rot="5400000">
            <a:off x="7024719" y="1939614"/>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sp>
        <p:nvSpPr>
          <p:cNvPr id="173" name="Google Shape;17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77"/>
        <p:cNvGrpSpPr/>
        <p:nvPr/>
      </p:nvGrpSpPr>
      <p:grpSpPr>
        <a:xfrm>
          <a:off x="0" y="0"/>
          <a:ext cx="0" cy="0"/>
          <a:chOff x="0" y="0"/>
          <a:chExt cx="0" cy="0"/>
        </a:xfrm>
      </p:grpSpPr>
      <p:sp>
        <p:nvSpPr>
          <p:cNvPr id="178" name="Google Shape;178;p23"/>
          <p:cNvSpPr/>
          <p:nvPr/>
        </p:nvSpPr>
        <p:spPr>
          <a:xfrm>
            <a:off x="0" y="0"/>
            <a:ext cx="857400" cy="5143500"/>
          </a:xfrm>
          <a:prstGeom prst="rect">
            <a:avLst/>
          </a:prstGeom>
          <a:solidFill>
            <a:srgbClr val="289DD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79" name="Google Shape;179;p23"/>
          <p:cNvSpPr txBox="1"/>
          <p:nvPr/>
        </p:nvSpPr>
        <p:spPr>
          <a:xfrm>
            <a:off x="1064775" y="3868325"/>
            <a:ext cx="3767400" cy="1269900"/>
          </a:xfrm>
          <a:prstGeom prst="rect">
            <a:avLst/>
          </a:prstGeom>
          <a:noFill/>
          <a:ln>
            <a:noFill/>
          </a:ln>
        </p:spPr>
        <p:txBody>
          <a:bodyPr spcFirstLastPara="1" wrap="square" lIns="0" tIns="0" rIns="0" bIns="0" anchor="t" anchorCtr="0">
            <a:spAutoFit/>
          </a:bodyPr>
          <a:lstStyle/>
          <a:p>
            <a:pPr marL="457200" marR="0" lvl="0" indent="-323850" algn="l" rtl="0">
              <a:lnSpc>
                <a:spcPct val="150025"/>
              </a:lnSpc>
              <a:spcBef>
                <a:spcPts val="0"/>
              </a:spcBef>
              <a:spcAft>
                <a:spcPts val="0"/>
              </a:spcAft>
              <a:buSzPts val="1500"/>
              <a:buFont typeface="Barlow"/>
              <a:buChar char="●"/>
            </a:pPr>
            <a:r>
              <a:rPr lang="en" sz="1500" b="1">
                <a:latin typeface="Barlow"/>
                <a:ea typeface="Barlow"/>
                <a:cs typeface="Barlow"/>
                <a:sym typeface="Barlow"/>
              </a:rPr>
              <a:t>Data is right-skewed</a:t>
            </a:r>
            <a:endParaRPr sz="1500" b="1">
              <a:latin typeface="Barlow"/>
              <a:ea typeface="Barlow"/>
              <a:cs typeface="Barlow"/>
              <a:sym typeface="Barlow"/>
            </a:endParaRPr>
          </a:p>
          <a:p>
            <a:pPr marL="457200" marR="0" lvl="0" indent="-323850" algn="l" rtl="0">
              <a:lnSpc>
                <a:spcPct val="150025"/>
              </a:lnSpc>
              <a:spcBef>
                <a:spcPts val="0"/>
              </a:spcBef>
              <a:spcAft>
                <a:spcPts val="0"/>
              </a:spcAft>
              <a:buSzPts val="1500"/>
              <a:buFont typeface="Barlow"/>
              <a:buChar char="●"/>
            </a:pPr>
            <a:r>
              <a:rPr lang="en" sz="1500" b="1">
                <a:latin typeface="Barlow"/>
                <a:ea typeface="Barlow"/>
                <a:cs typeface="Barlow"/>
                <a:sym typeface="Barlow"/>
              </a:rPr>
              <a:t>Some sales price extremely high,  may influence the result of our model.</a:t>
            </a:r>
            <a:endParaRPr sz="1500" b="1">
              <a:latin typeface="Barlow"/>
              <a:ea typeface="Barlow"/>
              <a:cs typeface="Barlow"/>
              <a:sym typeface="Barlow"/>
            </a:endParaRPr>
          </a:p>
          <a:p>
            <a:pPr marL="0" marR="0" lvl="0" indent="0" algn="l" rtl="0">
              <a:lnSpc>
                <a:spcPct val="150025"/>
              </a:lnSpc>
              <a:spcBef>
                <a:spcPts val="0"/>
              </a:spcBef>
              <a:spcAft>
                <a:spcPts val="0"/>
              </a:spcAft>
              <a:buNone/>
            </a:pPr>
            <a:endParaRPr sz="1500"/>
          </a:p>
        </p:txBody>
      </p:sp>
      <p:sp>
        <p:nvSpPr>
          <p:cNvPr id="180" name="Google Shape;180;p23"/>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181" name="Google Shape;181;p23"/>
          <p:cNvSpPr txBox="1"/>
          <p:nvPr/>
        </p:nvSpPr>
        <p:spPr>
          <a:xfrm>
            <a:off x="5488679" y="3663025"/>
            <a:ext cx="3316500" cy="5232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400" b="1">
                <a:solidFill>
                  <a:srgbClr val="365B6D"/>
                </a:solidFill>
                <a:latin typeface="Barlow"/>
                <a:ea typeface="Barlow"/>
                <a:cs typeface="Barlow"/>
                <a:sym typeface="Barlow"/>
              </a:rPr>
              <a:t>Data Outliers</a:t>
            </a:r>
            <a:endParaRPr sz="700"/>
          </a:p>
        </p:txBody>
      </p:sp>
      <p:sp>
        <p:nvSpPr>
          <p:cNvPr id="182" name="Google Shape;182;p23"/>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pic>
        <p:nvPicPr>
          <p:cNvPr id="183" name="Google Shape;183;p23"/>
          <p:cNvPicPr preferRelativeResize="0"/>
          <p:nvPr/>
        </p:nvPicPr>
        <p:blipFill rotWithShape="1">
          <a:blip r:embed="rId3">
            <a:alphaModFix/>
          </a:blip>
          <a:srcRect l="7381" t="43996"/>
          <a:stretch/>
        </p:blipFill>
        <p:spPr>
          <a:xfrm>
            <a:off x="1429875" y="128825"/>
            <a:ext cx="7375301" cy="3097000"/>
          </a:xfrm>
          <a:prstGeom prst="rect">
            <a:avLst/>
          </a:prstGeom>
          <a:noFill/>
          <a:ln>
            <a:noFill/>
          </a:ln>
        </p:spPr>
      </p:pic>
      <p:sp>
        <p:nvSpPr>
          <p:cNvPr id="184" name="Google Shape;18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88"/>
        <p:cNvGrpSpPr/>
        <p:nvPr/>
      </p:nvGrpSpPr>
      <p:grpSpPr>
        <a:xfrm>
          <a:off x="0" y="0"/>
          <a:ext cx="0" cy="0"/>
          <a:chOff x="0" y="0"/>
          <a:chExt cx="0" cy="0"/>
        </a:xfrm>
      </p:grpSpPr>
      <p:sp>
        <p:nvSpPr>
          <p:cNvPr id="189" name="Google Shape;189;p24"/>
          <p:cNvSpPr/>
          <p:nvPr/>
        </p:nvSpPr>
        <p:spPr>
          <a:xfrm>
            <a:off x="0" y="0"/>
            <a:ext cx="857400" cy="5143500"/>
          </a:xfrm>
          <a:prstGeom prst="rect">
            <a:avLst/>
          </a:prstGeom>
          <a:solidFill>
            <a:srgbClr val="6C92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0" name="Google Shape;190;p24"/>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191" name="Google Shape;191;p24"/>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Data Outliers</a:t>
            </a:r>
            <a:endParaRPr sz="700"/>
          </a:p>
        </p:txBody>
      </p:sp>
      <p:sp>
        <p:nvSpPr>
          <p:cNvPr id="192" name="Google Shape;192;p24"/>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pic>
        <p:nvPicPr>
          <p:cNvPr id="193" name="Google Shape;193;p24"/>
          <p:cNvPicPr preferRelativeResize="0"/>
          <p:nvPr/>
        </p:nvPicPr>
        <p:blipFill rotWithShape="1">
          <a:blip r:embed="rId3">
            <a:alphaModFix/>
          </a:blip>
          <a:srcRect l="7716" t="7994" r="40424" b="10179"/>
          <a:stretch/>
        </p:blipFill>
        <p:spPr>
          <a:xfrm>
            <a:off x="4424050" y="359863"/>
            <a:ext cx="4315875" cy="4423775"/>
          </a:xfrm>
          <a:prstGeom prst="rect">
            <a:avLst/>
          </a:prstGeom>
          <a:noFill/>
          <a:ln>
            <a:noFill/>
          </a:ln>
        </p:spPr>
      </p:pic>
      <p:sp>
        <p:nvSpPr>
          <p:cNvPr id="194" name="Google Shape;194;p24"/>
          <p:cNvSpPr txBox="1"/>
          <p:nvPr/>
        </p:nvSpPr>
        <p:spPr>
          <a:xfrm>
            <a:off x="1202675" y="1786650"/>
            <a:ext cx="2593200" cy="2001300"/>
          </a:xfrm>
          <a:prstGeom prst="rect">
            <a:avLst/>
          </a:prstGeom>
          <a:noFill/>
          <a:ln>
            <a:noFill/>
          </a:ln>
        </p:spPr>
        <p:txBody>
          <a:bodyPr spcFirstLastPara="1" wrap="square" lIns="0" tIns="0" rIns="0" bIns="0" anchor="t" anchorCtr="0">
            <a:spAutoFit/>
          </a:bodyPr>
          <a:lstStyle/>
          <a:p>
            <a:pPr marL="457200" marR="0" lvl="0" indent="-311150" algn="l" rtl="0">
              <a:lnSpc>
                <a:spcPct val="150025"/>
              </a:lnSpc>
              <a:spcBef>
                <a:spcPts val="0"/>
              </a:spcBef>
              <a:spcAft>
                <a:spcPts val="0"/>
              </a:spcAft>
              <a:buSzPts val="1300"/>
              <a:buFont typeface="Barlow"/>
              <a:buChar char="●"/>
            </a:pPr>
            <a:r>
              <a:rPr lang="en" sz="1300" b="1">
                <a:latin typeface="Barlow"/>
                <a:ea typeface="Barlow"/>
                <a:cs typeface="Barlow"/>
                <a:sym typeface="Barlow"/>
              </a:rPr>
              <a:t>Figure out which part of y is the outlier number. </a:t>
            </a:r>
            <a:endParaRPr sz="1300" b="1">
              <a:latin typeface="Barlow"/>
              <a:ea typeface="Barlow"/>
              <a:cs typeface="Barlow"/>
              <a:sym typeface="Barlow"/>
            </a:endParaRPr>
          </a:p>
          <a:p>
            <a:pPr marL="457200" marR="0" lvl="0" indent="-311150" algn="l" rtl="0">
              <a:lnSpc>
                <a:spcPct val="150025"/>
              </a:lnSpc>
              <a:spcBef>
                <a:spcPts val="0"/>
              </a:spcBef>
              <a:spcAft>
                <a:spcPts val="0"/>
              </a:spcAft>
              <a:buSzPts val="1300"/>
              <a:buFont typeface="Barlow"/>
              <a:buChar char="●"/>
            </a:pPr>
            <a:r>
              <a:rPr lang="en" sz="1300" b="1">
                <a:latin typeface="Barlow"/>
                <a:ea typeface="Barlow"/>
                <a:cs typeface="Barlow"/>
                <a:sym typeface="Barlow"/>
              </a:rPr>
              <a:t>Drop the value above 51,000</a:t>
            </a:r>
            <a:endParaRPr sz="1300" b="1">
              <a:latin typeface="Barlow"/>
              <a:ea typeface="Barlow"/>
              <a:cs typeface="Barlow"/>
              <a:sym typeface="Barlow"/>
            </a:endParaRPr>
          </a:p>
          <a:p>
            <a:pPr marL="457200" marR="0" lvl="0" indent="-311150" algn="l" rtl="0">
              <a:lnSpc>
                <a:spcPct val="150025"/>
              </a:lnSpc>
              <a:spcBef>
                <a:spcPts val="0"/>
              </a:spcBef>
              <a:spcAft>
                <a:spcPts val="0"/>
              </a:spcAft>
              <a:buSzPts val="1300"/>
              <a:buFont typeface="Barlow"/>
              <a:buChar char="●"/>
            </a:pPr>
            <a:r>
              <a:rPr lang="en" sz="1300" b="1">
                <a:latin typeface="Barlow"/>
                <a:ea typeface="Barlow"/>
                <a:cs typeface="Barlow"/>
                <a:sym typeface="Barlow"/>
              </a:rPr>
              <a:t>Refit into the linear regression model. </a:t>
            </a:r>
            <a:endParaRPr sz="1300" b="1">
              <a:latin typeface="Barlow"/>
              <a:ea typeface="Barlow"/>
              <a:cs typeface="Barlow"/>
              <a:sym typeface="Barlow"/>
            </a:endParaRPr>
          </a:p>
          <a:p>
            <a:pPr marL="457200" marR="0" lvl="0" indent="-311150" algn="l" rtl="0">
              <a:lnSpc>
                <a:spcPct val="150025"/>
              </a:lnSpc>
              <a:spcBef>
                <a:spcPts val="0"/>
              </a:spcBef>
              <a:spcAft>
                <a:spcPts val="0"/>
              </a:spcAft>
              <a:buSzPts val="1300"/>
              <a:buFont typeface="Barlow"/>
              <a:buChar char="●"/>
            </a:pPr>
            <a:r>
              <a:rPr lang="en" sz="1300" b="1">
                <a:latin typeface="Barlow"/>
                <a:ea typeface="Barlow"/>
                <a:cs typeface="Barlow"/>
                <a:sym typeface="Barlow"/>
              </a:rPr>
              <a:t>The RMSE = 38923</a:t>
            </a:r>
            <a:endParaRPr sz="1300" b="1">
              <a:latin typeface="Barlow"/>
              <a:ea typeface="Barlow"/>
              <a:cs typeface="Barlow"/>
              <a:sym typeface="Barlow"/>
            </a:endParaRPr>
          </a:p>
          <a:p>
            <a:pPr marL="457200" marR="0" lvl="0" indent="-311150" algn="l" rtl="0">
              <a:lnSpc>
                <a:spcPct val="150025"/>
              </a:lnSpc>
              <a:spcBef>
                <a:spcPts val="0"/>
              </a:spcBef>
              <a:spcAft>
                <a:spcPts val="0"/>
              </a:spcAft>
              <a:buSzPts val="1300"/>
              <a:buFont typeface="Barlow"/>
              <a:buChar char="●"/>
            </a:pPr>
            <a:r>
              <a:rPr lang="en" sz="1300" b="1">
                <a:latin typeface="Barlow"/>
                <a:ea typeface="Barlow"/>
                <a:cs typeface="Barlow"/>
                <a:sym typeface="Barlow"/>
              </a:rPr>
              <a:t>Slightly better</a:t>
            </a:r>
            <a:endParaRPr sz="1300" b="1">
              <a:latin typeface="Barlow"/>
              <a:ea typeface="Barlow"/>
              <a:cs typeface="Barlow"/>
              <a:sym typeface="Barlow"/>
            </a:endParaRPr>
          </a:p>
        </p:txBody>
      </p:sp>
      <p:cxnSp>
        <p:nvCxnSpPr>
          <p:cNvPr id="195" name="Google Shape;195;p24"/>
          <p:cNvCxnSpPr/>
          <p:nvPr/>
        </p:nvCxnSpPr>
        <p:spPr>
          <a:xfrm>
            <a:off x="4993175" y="1191925"/>
            <a:ext cx="3167700" cy="0"/>
          </a:xfrm>
          <a:prstGeom prst="straightConnector1">
            <a:avLst/>
          </a:prstGeom>
          <a:noFill/>
          <a:ln w="19050" cap="flat" cmpd="sng">
            <a:solidFill>
              <a:srgbClr val="FF0000"/>
            </a:solidFill>
            <a:prstDash val="dash"/>
            <a:round/>
            <a:headEnd type="none" w="med" len="med"/>
            <a:tailEnd type="none" w="med" len="med"/>
          </a:ln>
        </p:spPr>
      </p:cxnSp>
      <p:sp>
        <p:nvSpPr>
          <p:cNvPr id="196" name="Google Shape;1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00"/>
        <p:cNvGrpSpPr/>
        <p:nvPr/>
      </p:nvGrpSpPr>
      <p:grpSpPr>
        <a:xfrm>
          <a:off x="0" y="0"/>
          <a:ext cx="0" cy="0"/>
          <a:chOff x="0" y="0"/>
          <a:chExt cx="0" cy="0"/>
        </a:xfrm>
      </p:grpSpPr>
      <p:grpSp>
        <p:nvGrpSpPr>
          <p:cNvPr id="201" name="Google Shape;201;p25"/>
          <p:cNvGrpSpPr/>
          <p:nvPr/>
        </p:nvGrpSpPr>
        <p:grpSpPr>
          <a:xfrm>
            <a:off x="4943762" y="286398"/>
            <a:ext cx="3191231" cy="3787394"/>
            <a:chOff x="-1807909" y="-1817810"/>
            <a:chExt cx="7895179" cy="8307510"/>
          </a:xfrm>
        </p:grpSpPr>
        <p:sp>
          <p:nvSpPr>
            <p:cNvPr id="202" name="Google Shape;202;p25"/>
            <p:cNvSpPr txBox="1"/>
            <p:nvPr/>
          </p:nvSpPr>
          <p:spPr>
            <a:xfrm>
              <a:off x="-1807909" y="-1817810"/>
              <a:ext cx="7687200" cy="21270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 sz="3000" b="1">
                  <a:solidFill>
                    <a:srgbClr val="365B6D"/>
                  </a:solidFill>
                  <a:latin typeface="Barlow"/>
                  <a:ea typeface="Barlow"/>
                  <a:cs typeface="Barlow"/>
                  <a:sym typeface="Barlow"/>
                </a:rPr>
                <a:t>Coefficients of 25 Features</a:t>
              </a:r>
              <a:endParaRPr sz="700"/>
            </a:p>
          </p:txBody>
        </p:sp>
        <p:sp>
          <p:nvSpPr>
            <p:cNvPr id="203" name="Google Shape;203;p25"/>
            <p:cNvSpPr txBox="1"/>
            <p:nvPr/>
          </p:nvSpPr>
          <p:spPr>
            <a:xfrm>
              <a:off x="-1432530" y="1374700"/>
              <a:ext cx="7519800" cy="5115000"/>
            </a:xfrm>
            <a:prstGeom prst="rect">
              <a:avLst/>
            </a:prstGeom>
            <a:noFill/>
            <a:ln>
              <a:noFill/>
            </a:ln>
          </p:spPr>
          <p:txBody>
            <a:bodyPr spcFirstLastPara="1" wrap="square" lIns="0" tIns="0" rIns="0" bIns="0" anchor="t" anchorCtr="0">
              <a:spAutoFit/>
            </a:bodyPr>
            <a:lstStyle/>
            <a:p>
              <a:pPr marL="457200" marR="0" lvl="0" indent="-323850" algn="l" rtl="0">
                <a:lnSpc>
                  <a:spcPct val="155000"/>
                </a:lnSpc>
                <a:spcBef>
                  <a:spcPts val="0"/>
                </a:spcBef>
                <a:spcAft>
                  <a:spcPts val="0"/>
                </a:spcAft>
                <a:buSzPts val="1500"/>
                <a:buFont typeface="Barlow"/>
                <a:buChar char="●"/>
              </a:pPr>
              <a:r>
                <a:rPr lang="en" sz="1500" b="1">
                  <a:solidFill>
                    <a:schemeClr val="dk1"/>
                  </a:solidFill>
                  <a:latin typeface="Barlow"/>
                  <a:ea typeface="Barlow"/>
                  <a:cs typeface="Barlow"/>
                  <a:sym typeface="Barlow"/>
                </a:rPr>
                <a:t>Plot bar chart of 25 features’ coefficients</a:t>
              </a:r>
              <a:endParaRPr sz="1500" b="1">
                <a:solidFill>
                  <a:schemeClr val="dk1"/>
                </a:solidFill>
                <a:latin typeface="Barlow"/>
                <a:ea typeface="Barlow"/>
                <a:cs typeface="Barlow"/>
                <a:sym typeface="Barlow"/>
              </a:endParaRPr>
            </a:p>
            <a:p>
              <a:pPr marL="45720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Six features having low coefficients</a:t>
              </a:r>
              <a:endParaRPr sz="1500" b="1">
                <a:solidFill>
                  <a:schemeClr val="dk1"/>
                </a:solidFill>
                <a:latin typeface="Barlow"/>
                <a:ea typeface="Barlow"/>
                <a:cs typeface="Barlow"/>
                <a:sym typeface="Barlow"/>
              </a:endParaRPr>
            </a:p>
            <a:p>
              <a:pPr marL="45720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Number of elevators and number of parking (basement)  having high coefficient</a:t>
              </a:r>
              <a:endParaRPr sz="1500" b="1">
                <a:solidFill>
                  <a:schemeClr val="dk1"/>
                </a:solidFill>
                <a:latin typeface="Barlow"/>
                <a:ea typeface="Barlow"/>
                <a:cs typeface="Barlow"/>
                <a:sym typeface="Barlow"/>
              </a:endParaRPr>
            </a:p>
          </p:txBody>
        </p:sp>
      </p:grpSp>
      <p:pic>
        <p:nvPicPr>
          <p:cNvPr id="204" name="Google Shape;204;p25"/>
          <p:cNvPicPr preferRelativeResize="0"/>
          <p:nvPr/>
        </p:nvPicPr>
        <p:blipFill>
          <a:blip r:embed="rId3">
            <a:alphaModFix/>
          </a:blip>
          <a:stretch>
            <a:fillRect/>
          </a:stretch>
        </p:blipFill>
        <p:spPr>
          <a:xfrm>
            <a:off x="67800" y="293875"/>
            <a:ext cx="4724199" cy="4513476"/>
          </a:xfrm>
          <a:prstGeom prst="rect">
            <a:avLst/>
          </a:prstGeom>
          <a:noFill/>
          <a:ln>
            <a:noFill/>
          </a:ln>
        </p:spPr>
      </p:pic>
      <p:sp>
        <p:nvSpPr>
          <p:cNvPr id="205" name="Google Shape;205;p25"/>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25"/>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207" name="Google Shape;207;p25"/>
          <p:cNvSpPr txBox="1"/>
          <p:nvPr/>
        </p:nvSpPr>
        <p:spPr>
          <a:xfrm rot="5400000">
            <a:off x="6964482" y="20338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08" name="Google Shape;20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12"/>
        <p:cNvGrpSpPr/>
        <p:nvPr/>
      </p:nvGrpSpPr>
      <p:grpSpPr>
        <a:xfrm>
          <a:off x="0" y="0"/>
          <a:ext cx="0" cy="0"/>
          <a:chOff x="0" y="0"/>
          <a:chExt cx="0" cy="0"/>
        </a:xfrm>
      </p:grpSpPr>
      <p:sp>
        <p:nvSpPr>
          <p:cNvPr id="213" name="Google Shape;213;p26"/>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grpSp>
        <p:nvGrpSpPr>
          <p:cNvPr id="214" name="Google Shape;214;p26"/>
          <p:cNvGrpSpPr/>
          <p:nvPr/>
        </p:nvGrpSpPr>
        <p:grpSpPr>
          <a:xfrm>
            <a:off x="4866978" y="787375"/>
            <a:ext cx="3154332" cy="3645075"/>
            <a:chOff x="471836" y="-520419"/>
            <a:chExt cx="9111300" cy="9720200"/>
          </a:xfrm>
        </p:grpSpPr>
        <p:sp>
          <p:nvSpPr>
            <p:cNvPr id="215" name="Google Shape;215;p26"/>
            <p:cNvSpPr txBox="1"/>
            <p:nvPr/>
          </p:nvSpPr>
          <p:spPr>
            <a:xfrm>
              <a:off x="471836" y="-520419"/>
              <a:ext cx="9111300" cy="32754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 sz="3800" b="1">
                  <a:solidFill>
                    <a:srgbClr val="6C9286"/>
                  </a:solidFill>
                  <a:latin typeface="Barlow"/>
                  <a:ea typeface="Barlow"/>
                  <a:cs typeface="Barlow"/>
                  <a:sym typeface="Barlow"/>
                </a:rPr>
                <a:t>High Correlation</a:t>
              </a:r>
              <a:endParaRPr sz="1200"/>
            </a:p>
          </p:txBody>
        </p:sp>
        <p:sp>
          <p:nvSpPr>
            <p:cNvPr id="216" name="Google Shape;216;p26"/>
            <p:cNvSpPr txBox="1"/>
            <p:nvPr/>
          </p:nvSpPr>
          <p:spPr>
            <a:xfrm>
              <a:off x="1578852" y="3695381"/>
              <a:ext cx="7703700" cy="5504400"/>
            </a:xfrm>
            <a:prstGeom prst="rect">
              <a:avLst/>
            </a:prstGeom>
            <a:noFill/>
            <a:ln>
              <a:noFill/>
            </a:ln>
          </p:spPr>
          <p:txBody>
            <a:bodyPr spcFirstLastPara="1" wrap="square" lIns="0" tIns="0" rIns="0" bIns="0" anchor="t" anchorCtr="0">
              <a:spAutoFit/>
            </a:bodyPr>
            <a:lstStyle/>
            <a:p>
              <a:pPr marL="0" marR="0" lvl="1" indent="0" algn="l" rtl="0">
                <a:lnSpc>
                  <a:spcPct val="155000"/>
                </a:lnSpc>
                <a:spcBef>
                  <a:spcPts val="0"/>
                </a:spcBef>
                <a:spcAft>
                  <a:spcPts val="0"/>
                </a:spcAft>
                <a:buNone/>
              </a:pPr>
              <a:endParaRPr sz="700"/>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More people stay in apartments,  more elevators are needed</a:t>
              </a:r>
              <a:endParaRPr sz="1500" b="1">
                <a:solidFill>
                  <a:schemeClr val="dk1"/>
                </a:solidFill>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Scatter diagram illustrates linear pattern </a:t>
              </a:r>
              <a:endParaRPr sz="1500" b="1">
                <a:solidFill>
                  <a:schemeClr val="dk1"/>
                </a:solidFill>
                <a:latin typeface="Barlow"/>
                <a:ea typeface="Barlow"/>
                <a:cs typeface="Barlow"/>
                <a:sym typeface="Barlow"/>
              </a:endParaRPr>
            </a:p>
            <a:p>
              <a:pPr marL="0" marR="0" lvl="1" indent="0" algn="l" rtl="0">
                <a:lnSpc>
                  <a:spcPct val="155000"/>
                </a:lnSpc>
                <a:spcBef>
                  <a:spcPts val="0"/>
                </a:spcBef>
                <a:spcAft>
                  <a:spcPts val="0"/>
                </a:spcAft>
                <a:buNone/>
              </a:pPr>
              <a:endParaRPr sz="700"/>
            </a:p>
          </p:txBody>
        </p:sp>
      </p:grpSp>
      <p:pic>
        <p:nvPicPr>
          <p:cNvPr id="217" name="Google Shape;217;p26"/>
          <p:cNvPicPr preferRelativeResize="0"/>
          <p:nvPr/>
        </p:nvPicPr>
        <p:blipFill>
          <a:blip r:embed="rId3">
            <a:alphaModFix/>
          </a:blip>
          <a:stretch>
            <a:fillRect/>
          </a:stretch>
        </p:blipFill>
        <p:spPr>
          <a:xfrm>
            <a:off x="174524" y="138600"/>
            <a:ext cx="4513161" cy="4651900"/>
          </a:xfrm>
          <a:prstGeom prst="rect">
            <a:avLst/>
          </a:prstGeom>
          <a:noFill/>
          <a:ln>
            <a:noFill/>
          </a:ln>
        </p:spPr>
      </p:pic>
      <p:sp>
        <p:nvSpPr>
          <p:cNvPr id="218" name="Google Shape;218;p26"/>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9" name="Google Shape;219;p26"/>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220" name="Google Shape;220;p26"/>
          <p:cNvSpPr txBox="1"/>
          <p:nvPr/>
        </p:nvSpPr>
        <p:spPr>
          <a:xfrm rot="5400000">
            <a:off x="6964482" y="20338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21" name="Google Shape;22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25"/>
        <p:cNvGrpSpPr/>
        <p:nvPr/>
      </p:nvGrpSpPr>
      <p:grpSpPr>
        <a:xfrm>
          <a:off x="0" y="0"/>
          <a:ext cx="0" cy="0"/>
          <a:chOff x="0" y="0"/>
          <a:chExt cx="0" cy="0"/>
        </a:xfrm>
      </p:grpSpPr>
      <p:sp>
        <p:nvSpPr>
          <p:cNvPr id="226" name="Google Shape;226;p27"/>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grpSp>
        <p:nvGrpSpPr>
          <p:cNvPr id="227" name="Google Shape;227;p27"/>
          <p:cNvGrpSpPr/>
          <p:nvPr/>
        </p:nvGrpSpPr>
        <p:grpSpPr>
          <a:xfrm>
            <a:off x="4990927" y="454475"/>
            <a:ext cx="3062262" cy="4168963"/>
            <a:chOff x="-479253" y="-1379485"/>
            <a:chExt cx="9590547" cy="11117233"/>
          </a:xfrm>
        </p:grpSpPr>
        <p:sp>
          <p:nvSpPr>
            <p:cNvPr id="228" name="Google Shape;228;p27"/>
            <p:cNvSpPr txBox="1"/>
            <p:nvPr/>
          </p:nvSpPr>
          <p:spPr>
            <a:xfrm>
              <a:off x="-479254" y="-1379485"/>
              <a:ext cx="9111300" cy="32754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 sz="3800" b="1">
                  <a:solidFill>
                    <a:srgbClr val="6C9286"/>
                  </a:solidFill>
                  <a:latin typeface="Barlow"/>
                  <a:ea typeface="Barlow"/>
                  <a:cs typeface="Barlow"/>
                  <a:sym typeface="Barlow"/>
                </a:rPr>
                <a:t>High Correlation</a:t>
              </a:r>
              <a:endParaRPr sz="1200"/>
            </a:p>
          </p:txBody>
        </p:sp>
        <p:sp>
          <p:nvSpPr>
            <p:cNvPr id="229" name="Google Shape;229;p27"/>
            <p:cNvSpPr txBox="1"/>
            <p:nvPr/>
          </p:nvSpPr>
          <p:spPr>
            <a:xfrm>
              <a:off x="-6" y="2770248"/>
              <a:ext cx="9111300" cy="6967500"/>
            </a:xfrm>
            <a:prstGeom prst="rect">
              <a:avLst/>
            </a:prstGeom>
            <a:noFill/>
            <a:ln>
              <a:noFill/>
            </a:ln>
          </p:spPr>
          <p:txBody>
            <a:bodyPr spcFirstLastPara="1" wrap="square" lIns="0" tIns="0" rIns="0" bIns="0" anchor="t" anchorCtr="0">
              <a:spAutoFit/>
            </a:bodyPr>
            <a:lstStyle/>
            <a:p>
              <a:pPr marL="0" marR="0" lvl="1" indent="0" algn="l" rtl="0">
                <a:lnSpc>
                  <a:spcPct val="155000"/>
                </a:lnSpc>
                <a:spcBef>
                  <a:spcPts val="0"/>
                </a:spcBef>
                <a:spcAft>
                  <a:spcPts val="0"/>
                </a:spcAft>
                <a:buNone/>
              </a:pPr>
              <a:endParaRPr sz="1500" b="1">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Number of parking spaces and number of apartments have linear relation</a:t>
              </a:r>
              <a:endParaRPr sz="1500" b="1">
                <a:solidFill>
                  <a:schemeClr val="dk1"/>
                </a:solidFill>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Delete number of elevators and number of parking spaces</a:t>
              </a:r>
              <a:r>
                <a:rPr lang="en" sz="1500" b="1">
                  <a:solidFill>
                    <a:schemeClr val="dk1"/>
                  </a:solidFill>
                </a:rPr>
                <a:t> </a:t>
              </a:r>
              <a:endParaRPr sz="1500" b="1">
                <a:solidFill>
                  <a:schemeClr val="dk1"/>
                </a:solidFill>
                <a:latin typeface="Barlow"/>
                <a:ea typeface="Barlow"/>
                <a:cs typeface="Barlow"/>
                <a:sym typeface="Barlow"/>
              </a:endParaRPr>
            </a:p>
            <a:p>
              <a:pPr marL="0" marR="0" lvl="1" indent="0" algn="l" rtl="0">
                <a:lnSpc>
                  <a:spcPct val="155000"/>
                </a:lnSpc>
                <a:spcBef>
                  <a:spcPts val="0"/>
                </a:spcBef>
                <a:spcAft>
                  <a:spcPts val="0"/>
                </a:spcAft>
                <a:buNone/>
              </a:pPr>
              <a:endParaRPr sz="700"/>
            </a:p>
          </p:txBody>
        </p:sp>
      </p:grpSp>
      <p:pic>
        <p:nvPicPr>
          <p:cNvPr id="230" name="Google Shape;230;p27"/>
          <p:cNvPicPr preferRelativeResize="0"/>
          <p:nvPr/>
        </p:nvPicPr>
        <p:blipFill>
          <a:blip r:embed="rId3">
            <a:alphaModFix/>
          </a:blip>
          <a:stretch>
            <a:fillRect/>
          </a:stretch>
        </p:blipFill>
        <p:spPr>
          <a:xfrm>
            <a:off x="174525" y="140200"/>
            <a:ext cx="4501501" cy="4596626"/>
          </a:xfrm>
          <a:prstGeom prst="rect">
            <a:avLst/>
          </a:prstGeom>
          <a:noFill/>
          <a:ln>
            <a:noFill/>
          </a:ln>
        </p:spPr>
      </p:pic>
      <p:sp>
        <p:nvSpPr>
          <p:cNvPr id="231" name="Google Shape;231;p27"/>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2" name="Google Shape;232;p27"/>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233" name="Google Shape;233;p27"/>
          <p:cNvSpPr txBox="1"/>
          <p:nvPr/>
        </p:nvSpPr>
        <p:spPr>
          <a:xfrm rot="5400000">
            <a:off x="6964482" y="20338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34" name="Google Shape;23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38"/>
        <p:cNvGrpSpPr/>
        <p:nvPr/>
      </p:nvGrpSpPr>
      <p:grpSpPr>
        <a:xfrm>
          <a:off x="0" y="0"/>
          <a:ext cx="0" cy="0"/>
          <a:chOff x="0" y="0"/>
          <a:chExt cx="0" cy="0"/>
        </a:xfrm>
      </p:grpSpPr>
      <p:sp>
        <p:nvSpPr>
          <p:cNvPr id="239" name="Google Shape;239;p28"/>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Model is even worse!</a:t>
            </a:r>
            <a:endParaRPr sz="700"/>
          </a:p>
        </p:txBody>
      </p:sp>
      <p:sp>
        <p:nvSpPr>
          <p:cNvPr id="240" name="Google Shape;240;p28"/>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1" name="Google Shape;241;p28"/>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242" name="Google Shape;242;p28"/>
          <p:cNvSpPr txBox="1"/>
          <p:nvPr/>
        </p:nvSpPr>
        <p:spPr>
          <a:xfrm>
            <a:off x="1224125" y="1288550"/>
            <a:ext cx="7366200" cy="48723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After deleting eight features, fit  the model again</a:t>
            </a:r>
            <a:endParaRPr sz="1600">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RMSE is even higher than before</a:t>
            </a:r>
            <a:endParaRPr sz="1600">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Worse result indicates that model cannot predict well with fewer features</a:t>
            </a:r>
            <a:endParaRPr sz="1600">
              <a:solidFill>
                <a:schemeClr val="dk1"/>
              </a:solidFill>
              <a:latin typeface="Barlow"/>
              <a:ea typeface="Barlow"/>
              <a:cs typeface="Barlow"/>
              <a:sym typeface="Barlow"/>
            </a:endParaRPr>
          </a:p>
          <a:p>
            <a:pPr marL="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RMSE (about 40000) shows us that model cannot predict well</a:t>
            </a:r>
            <a:endParaRPr sz="1600">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 Next step is optimizing it</a:t>
            </a:r>
            <a:endParaRPr sz="1600">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endParaRPr sz="1050">
              <a:solidFill>
                <a:schemeClr val="dk1"/>
              </a:solidFill>
            </a:endParaRPr>
          </a:p>
          <a:p>
            <a:pPr marL="457200" lvl="0" indent="0" algn="l" rtl="0">
              <a:lnSpc>
                <a:spcPct val="150000"/>
              </a:lnSpc>
              <a:spcBef>
                <a:spcPts val="0"/>
              </a:spcBef>
              <a:spcAft>
                <a:spcPts val="0"/>
              </a:spcAft>
              <a:buNone/>
            </a:pPr>
            <a:endParaRPr sz="105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700">
              <a:solidFill>
                <a:schemeClr val="dk1"/>
              </a:solidFill>
              <a:latin typeface="Barlow Medium"/>
              <a:ea typeface="Barlow Medium"/>
              <a:cs typeface="Barlow Medium"/>
              <a:sym typeface="Barlow Medium"/>
            </a:endParaRPr>
          </a:p>
          <a:p>
            <a:pPr marL="45720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
        <p:nvSpPr>
          <p:cNvPr id="243" name="Google Shape;243;p28"/>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44" name="Google Shape;24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48"/>
        <p:cNvGrpSpPr/>
        <p:nvPr/>
      </p:nvGrpSpPr>
      <p:grpSpPr>
        <a:xfrm>
          <a:off x="0" y="0"/>
          <a:ext cx="0" cy="0"/>
          <a:chOff x="0" y="0"/>
          <a:chExt cx="0" cy="0"/>
        </a:xfrm>
      </p:grpSpPr>
      <p:sp>
        <p:nvSpPr>
          <p:cNvPr id="249" name="Google Shape;249;p29"/>
          <p:cNvSpPr txBox="1"/>
          <p:nvPr/>
        </p:nvSpPr>
        <p:spPr>
          <a:xfrm>
            <a:off x="1274889" y="2948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Optimizing</a:t>
            </a:r>
            <a:endParaRPr sz="700"/>
          </a:p>
        </p:txBody>
      </p:sp>
      <p:sp>
        <p:nvSpPr>
          <p:cNvPr id="250" name="Google Shape;250;p29"/>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1" name="Google Shape;251;p29"/>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pic>
        <p:nvPicPr>
          <p:cNvPr id="252" name="Google Shape;252;p29"/>
          <p:cNvPicPr preferRelativeResize="0"/>
          <p:nvPr/>
        </p:nvPicPr>
        <p:blipFill>
          <a:blip r:embed="rId3">
            <a:alphaModFix/>
          </a:blip>
          <a:stretch>
            <a:fillRect/>
          </a:stretch>
        </p:blipFill>
        <p:spPr>
          <a:xfrm>
            <a:off x="1219200" y="954625"/>
            <a:ext cx="7924800" cy="2629825"/>
          </a:xfrm>
          <a:prstGeom prst="rect">
            <a:avLst/>
          </a:prstGeom>
          <a:noFill/>
          <a:ln>
            <a:noFill/>
          </a:ln>
        </p:spPr>
      </p:pic>
      <p:sp>
        <p:nvSpPr>
          <p:cNvPr id="253" name="Google Shape;253;p29"/>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54" name="Google Shape;254;p29"/>
          <p:cNvSpPr txBox="1"/>
          <p:nvPr/>
        </p:nvSpPr>
        <p:spPr>
          <a:xfrm>
            <a:off x="1348075" y="3741200"/>
            <a:ext cx="7555500" cy="1431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Gradient Boosting Regressor from sklearn</a:t>
            </a:r>
            <a:endParaRPr sz="1500" b="1">
              <a:solidFill>
                <a:schemeClr val="dk1"/>
              </a:solidFill>
              <a:latin typeface="Barlow"/>
              <a:ea typeface="Barlow"/>
              <a:cs typeface="Barlow"/>
              <a:sym typeface="Barlow"/>
            </a:endParaRPr>
          </a:p>
          <a:p>
            <a:pPr marL="457200" lvl="0" indent="0" algn="l" rtl="0">
              <a:spcBef>
                <a:spcPts val="0"/>
              </a:spcBef>
              <a:spcAft>
                <a:spcPts val="0"/>
              </a:spcAft>
              <a:buNone/>
            </a:pPr>
            <a:endParaRPr sz="1500" b="1">
              <a:solidFill>
                <a:schemeClr val="dk1"/>
              </a:solidFill>
              <a:latin typeface="Barlow"/>
              <a:ea typeface="Barlow"/>
              <a:cs typeface="Barlow"/>
              <a:sym typeface="Barlow"/>
            </a:endParaRPr>
          </a:p>
          <a:p>
            <a:pPr marL="457200" lvl="0" indent="0" algn="l" rtl="0">
              <a:spcBef>
                <a:spcPts val="0"/>
              </a:spcBef>
              <a:spcAft>
                <a:spcPts val="0"/>
              </a:spcAft>
              <a:buNone/>
            </a:pPr>
            <a:endParaRPr sz="1500" b="1">
              <a:solidFill>
                <a:schemeClr val="dk1"/>
              </a:solidFill>
              <a:latin typeface="Barlow"/>
              <a:ea typeface="Barlow"/>
              <a:cs typeface="Barlow"/>
              <a:sym typeface="Barlow"/>
            </a:endParaRPr>
          </a:p>
          <a:p>
            <a:pPr marL="457200" lvl="0" indent="-323850" algn="l" rtl="0">
              <a:spcBef>
                <a:spcPts val="0"/>
              </a:spcBef>
              <a:spcAft>
                <a:spcPts val="0"/>
              </a:spcAft>
              <a:buSzPts val="1500"/>
              <a:buFont typeface="Barlow"/>
              <a:buChar char="●"/>
            </a:pPr>
            <a:r>
              <a:rPr lang="en" sz="1500" b="1">
                <a:solidFill>
                  <a:schemeClr val="dk1"/>
                </a:solidFill>
                <a:latin typeface="Barlow"/>
                <a:ea typeface="Barlow"/>
                <a:cs typeface="Barlow"/>
                <a:sym typeface="Barlow"/>
              </a:rPr>
              <a:t> After optimizing the model, its RSME becomes much smaller</a:t>
            </a:r>
            <a:endParaRPr sz="1500" b="1">
              <a:solidFill>
                <a:schemeClr val="dk1"/>
              </a:solidFill>
              <a:latin typeface="Barlow"/>
              <a:ea typeface="Barlow"/>
              <a:cs typeface="Barlow"/>
              <a:sym typeface="Barlow"/>
            </a:endParaRPr>
          </a:p>
          <a:p>
            <a:pPr marL="457200" lvl="0" indent="0" algn="l" rtl="0">
              <a:spcBef>
                <a:spcPts val="0"/>
              </a:spcBef>
              <a:spcAft>
                <a:spcPts val="0"/>
              </a:spcAft>
              <a:buNone/>
            </a:pPr>
            <a:endParaRPr sz="1050">
              <a:solidFill>
                <a:schemeClr val="dk1"/>
              </a:solidFill>
            </a:endParaRPr>
          </a:p>
          <a:p>
            <a:pPr marL="457200" lvl="0" indent="0" algn="l" rtl="0">
              <a:spcBef>
                <a:spcPts val="0"/>
              </a:spcBef>
              <a:spcAft>
                <a:spcPts val="0"/>
              </a:spcAft>
              <a:buNone/>
            </a:pPr>
            <a:endParaRPr sz="1050">
              <a:solidFill>
                <a:schemeClr val="dk1"/>
              </a:solidFill>
            </a:endParaRPr>
          </a:p>
        </p:txBody>
      </p:sp>
      <p:sp>
        <p:nvSpPr>
          <p:cNvPr id="255" name="Google Shape;25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59"/>
        <p:cNvGrpSpPr/>
        <p:nvPr/>
      </p:nvGrpSpPr>
      <p:grpSpPr>
        <a:xfrm>
          <a:off x="0" y="0"/>
          <a:ext cx="0" cy="0"/>
          <a:chOff x="0" y="0"/>
          <a:chExt cx="0" cy="0"/>
        </a:xfrm>
      </p:grpSpPr>
      <p:sp>
        <p:nvSpPr>
          <p:cNvPr id="260" name="Google Shape;260;p30"/>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grpSp>
        <p:nvGrpSpPr>
          <p:cNvPr id="261" name="Google Shape;261;p30"/>
          <p:cNvGrpSpPr/>
          <p:nvPr/>
        </p:nvGrpSpPr>
        <p:grpSpPr>
          <a:xfrm>
            <a:off x="4507725" y="324200"/>
            <a:ext cx="3459561" cy="4155538"/>
            <a:chOff x="-6" y="-806752"/>
            <a:chExt cx="9111300" cy="11081433"/>
          </a:xfrm>
        </p:grpSpPr>
        <p:sp>
          <p:nvSpPr>
            <p:cNvPr id="262" name="Google Shape;262;p30"/>
            <p:cNvSpPr txBox="1"/>
            <p:nvPr/>
          </p:nvSpPr>
          <p:spPr>
            <a:xfrm>
              <a:off x="-6" y="-806752"/>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Loss Diagram</a:t>
              </a:r>
              <a:endParaRPr sz="1200"/>
            </a:p>
          </p:txBody>
        </p:sp>
        <p:sp>
          <p:nvSpPr>
            <p:cNvPr id="263" name="Google Shape;263;p30"/>
            <p:cNvSpPr txBox="1"/>
            <p:nvPr/>
          </p:nvSpPr>
          <p:spPr>
            <a:xfrm>
              <a:off x="-6" y="2034581"/>
              <a:ext cx="9111300" cy="8240100"/>
            </a:xfrm>
            <a:prstGeom prst="rect">
              <a:avLst/>
            </a:prstGeom>
            <a:noFill/>
            <a:ln>
              <a:noFill/>
            </a:ln>
          </p:spPr>
          <p:txBody>
            <a:bodyPr spcFirstLastPara="1" wrap="square" lIns="0" tIns="0" rIns="0" bIns="0" anchor="t" anchorCtr="0">
              <a:spAutoFit/>
            </a:bodyPr>
            <a:lstStyle/>
            <a:p>
              <a:pPr marL="0" marR="0" lvl="1" indent="0" algn="l" rtl="0">
                <a:lnSpc>
                  <a:spcPct val="155000"/>
                </a:lnSpc>
                <a:spcBef>
                  <a:spcPts val="0"/>
                </a:spcBef>
                <a:spcAft>
                  <a:spcPts val="0"/>
                </a:spcAft>
                <a:buNone/>
              </a:pPr>
              <a:endParaRPr sz="1500" b="1">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Show a downward trend</a:t>
              </a:r>
              <a:endParaRPr sz="1500" b="1">
                <a:solidFill>
                  <a:schemeClr val="dk1"/>
                </a:solidFill>
                <a:latin typeface="Barlow"/>
                <a:ea typeface="Barlow"/>
                <a:cs typeface="Barlow"/>
                <a:sym typeface="Barlow"/>
              </a:endParaRPr>
            </a:p>
            <a:p>
              <a:pPr marL="0" marR="0" lvl="0" indent="0" algn="l" rtl="0">
                <a:lnSpc>
                  <a:spcPct val="155000"/>
                </a:lnSpc>
                <a:spcBef>
                  <a:spcPts val="0"/>
                </a:spcBef>
                <a:spcAft>
                  <a:spcPts val="0"/>
                </a:spcAft>
                <a:buNone/>
              </a:pPr>
              <a:endParaRPr sz="1500" b="1">
                <a:solidFill>
                  <a:schemeClr val="dk1"/>
                </a:solidFill>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Model is better after 500 boosting interactions</a:t>
              </a:r>
              <a:endParaRPr sz="1500" b="1"/>
            </a:p>
            <a:p>
              <a:pPr marL="0" marR="0" lvl="1" indent="0" algn="l" rtl="0">
                <a:lnSpc>
                  <a:spcPct val="155000"/>
                </a:lnSpc>
                <a:spcBef>
                  <a:spcPts val="0"/>
                </a:spcBef>
                <a:spcAft>
                  <a:spcPts val="0"/>
                </a:spcAft>
                <a:buNone/>
              </a:pPr>
              <a:endParaRPr sz="1500" b="1"/>
            </a:p>
            <a:p>
              <a:pPr marL="0" marR="0" lvl="1" indent="0" algn="l" rtl="0">
                <a:lnSpc>
                  <a:spcPct val="155000"/>
                </a:lnSpc>
                <a:spcBef>
                  <a:spcPts val="0"/>
                </a:spcBef>
                <a:spcAft>
                  <a:spcPts val="0"/>
                </a:spcAft>
                <a:buNone/>
              </a:pPr>
              <a:endParaRPr sz="700"/>
            </a:p>
            <a:p>
              <a:pPr marL="0" marR="0" lvl="1" indent="0" algn="l" rtl="0">
                <a:lnSpc>
                  <a:spcPct val="155000"/>
                </a:lnSpc>
                <a:spcBef>
                  <a:spcPts val="0"/>
                </a:spcBef>
                <a:spcAft>
                  <a:spcPts val="0"/>
                </a:spcAft>
                <a:buNone/>
              </a:pPr>
              <a:endParaRPr sz="700"/>
            </a:p>
            <a:p>
              <a:pPr marL="0" marR="0" lvl="1" indent="0" algn="l" rtl="0">
                <a:lnSpc>
                  <a:spcPct val="155000"/>
                </a:lnSpc>
                <a:spcBef>
                  <a:spcPts val="0"/>
                </a:spcBef>
                <a:spcAft>
                  <a:spcPts val="0"/>
                </a:spcAft>
                <a:buNone/>
              </a:pPr>
              <a:endParaRPr sz="700"/>
            </a:p>
            <a:p>
              <a:pPr marL="0" marR="0" lvl="1" indent="0" algn="l" rtl="0">
                <a:lnSpc>
                  <a:spcPct val="155000"/>
                </a:lnSpc>
                <a:spcBef>
                  <a:spcPts val="0"/>
                </a:spcBef>
                <a:spcAft>
                  <a:spcPts val="0"/>
                </a:spcAft>
                <a:buNone/>
              </a:pPr>
              <a:endParaRPr sz="700"/>
            </a:p>
            <a:p>
              <a:pPr marL="0" marR="0" lvl="1" indent="0" algn="l" rtl="0">
                <a:lnSpc>
                  <a:spcPct val="155000"/>
                </a:lnSpc>
                <a:spcBef>
                  <a:spcPts val="0"/>
                </a:spcBef>
                <a:spcAft>
                  <a:spcPts val="0"/>
                </a:spcAft>
                <a:buNone/>
              </a:pPr>
              <a:endParaRPr sz="700"/>
            </a:p>
            <a:p>
              <a:pPr marL="0" marR="0" lvl="1" indent="0" algn="l" rtl="0">
                <a:lnSpc>
                  <a:spcPct val="155000"/>
                </a:lnSpc>
                <a:spcBef>
                  <a:spcPts val="0"/>
                </a:spcBef>
                <a:spcAft>
                  <a:spcPts val="0"/>
                </a:spcAft>
                <a:buNone/>
              </a:pPr>
              <a:endParaRPr sz="700"/>
            </a:p>
          </p:txBody>
        </p:sp>
      </p:grpSp>
      <p:pic>
        <p:nvPicPr>
          <p:cNvPr id="264" name="Google Shape;264;p30"/>
          <p:cNvPicPr preferRelativeResize="0"/>
          <p:nvPr/>
        </p:nvPicPr>
        <p:blipFill>
          <a:blip r:embed="rId3">
            <a:alphaModFix/>
          </a:blip>
          <a:stretch>
            <a:fillRect/>
          </a:stretch>
        </p:blipFill>
        <p:spPr>
          <a:xfrm>
            <a:off x="118125" y="324212"/>
            <a:ext cx="4037475" cy="4327676"/>
          </a:xfrm>
          <a:prstGeom prst="rect">
            <a:avLst/>
          </a:prstGeom>
          <a:noFill/>
          <a:ln>
            <a:noFill/>
          </a:ln>
        </p:spPr>
      </p:pic>
      <p:sp>
        <p:nvSpPr>
          <p:cNvPr id="265" name="Google Shape;265;p30"/>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6" name="Google Shape;266;p30"/>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267" name="Google Shape;267;p30"/>
          <p:cNvSpPr txBox="1"/>
          <p:nvPr/>
        </p:nvSpPr>
        <p:spPr>
          <a:xfrm rot="5400000">
            <a:off x="6964482" y="20338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68" name="Google Shape;26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72"/>
        <p:cNvGrpSpPr/>
        <p:nvPr/>
      </p:nvGrpSpPr>
      <p:grpSpPr>
        <a:xfrm>
          <a:off x="0" y="0"/>
          <a:ext cx="0" cy="0"/>
          <a:chOff x="0" y="0"/>
          <a:chExt cx="0" cy="0"/>
        </a:xfrm>
      </p:grpSpPr>
      <p:grpSp>
        <p:nvGrpSpPr>
          <p:cNvPr id="273" name="Google Shape;273;p31"/>
          <p:cNvGrpSpPr/>
          <p:nvPr/>
        </p:nvGrpSpPr>
        <p:grpSpPr>
          <a:xfrm>
            <a:off x="4984814" y="167650"/>
            <a:ext cx="3201711" cy="4487088"/>
            <a:chOff x="-475782" y="-2144352"/>
            <a:chExt cx="9111300" cy="11965567"/>
          </a:xfrm>
        </p:grpSpPr>
        <p:sp>
          <p:nvSpPr>
            <p:cNvPr id="274" name="Google Shape;274;p31"/>
            <p:cNvSpPr txBox="1"/>
            <p:nvPr/>
          </p:nvSpPr>
          <p:spPr>
            <a:xfrm>
              <a:off x="-475782" y="-2144352"/>
              <a:ext cx="9111300" cy="4991400"/>
            </a:xfrm>
            <a:prstGeom prst="rect">
              <a:avLst/>
            </a:prstGeom>
            <a:noFill/>
            <a:ln>
              <a:noFill/>
            </a:ln>
          </p:spPr>
          <p:txBody>
            <a:bodyPr spcFirstLastPara="1" wrap="square" lIns="0" tIns="0" rIns="0" bIns="0" anchor="t" anchorCtr="0">
              <a:spAutoFit/>
            </a:bodyPr>
            <a:lstStyle/>
            <a:p>
              <a:pPr marL="0" marR="0" lvl="0" indent="0" algn="ctr" rtl="0">
                <a:lnSpc>
                  <a:spcPct val="110001"/>
                </a:lnSpc>
                <a:spcBef>
                  <a:spcPts val="0"/>
                </a:spcBef>
                <a:spcAft>
                  <a:spcPts val="0"/>
                </a:spcAft>
                <a:buNone/>
              </a:pPr>
              <a:r>
                <a:rPr lang="en" sz="3800" b="1">
                  <a:solidFill>
                    <a:srgbClr val="6C9286"/>
                  </a:solidFill>
                  <a:latin typeface="Barlow"/>
                  <a:ea typeface="Barlow"/>
                  <a:cs typeface="Barlow"/>
                  <a:sym typeface="Barlow"/>
                </a:rPr>
                <a:t>Most Important Features</a:t>
              </a:r>
              <a:endParaRPr sz="1200"/>
            </a:p>
          </p:txBody>
        </p:sp>
        <p:sp>
          <p:nvSpPr>
            <p:cNvPr id="275" name="Google Shape;275;p31"/>
            <p:cNvSpPr txBox="1"/>
            <p:nvPr/>
          </p:nvSpPr>
          <p:spPr>
            <a:xfrm>
              <a:off x="407503" y="3362515"/>
              <a:ext cx="8147100" cy="6458700"/>
            </a:xfrm>
            <a:prstGeom prst="rect">
              <a:avLst/>
            </a:prstGeom>
            <a:noFill/>
            <a:ln>
              <a:noFill/>
            </a:ln>
          </p:spPr>
          <p:txBody>
            <a:bodyPr spcFirstLastPara="1" wrap="square" lIns="0" tIns="0" rIns="0" bIns="0" anchor="t" anchorCtr="0">
              <a:spAutoFit/>
            </a:bodyPr>
            <a:lstStyle/>
            <a:p>
              <a:pPr marL="0" marR="0" lvl="1" indent="0" algn="l" rtl="0">
                <a:lnSpc>
                  <a:spcPct val="155000"/>
                </a:lnSpc>
                <a:spcBef>
                  <a:spcPts val="0"/>
                </a:spcBef>
                <a:spcAft>
                  <a:spcPts val="0"/>
                </a:spcAft>
                <a:buNone/>
              </a:pPr>
              <a:endParaRPr sz="700"/>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Plot  feature importance by making importance relative to max importance</a:t>
              </a:r>
              <a:endParaRPr sz="1500" b="1">
                <a:solidFill>
                  <a:schemeClr val="dk1"/>
                </a:solidFill>
                <a:latin typeface="Barlow"/>
                <a:ea typeface="Barlow"/>
                <a:cs typeface="Barlow"/>
                <a:sym typeface="Barlow"/>
              </a:endParaRPr>
            </a:p>
            <a:p>
              <a:pPr marL="457200" marR="0" lvl="0" indent="-323850" algn="l" rtl="0">
                <a:lnSpc>
                  <a:spcPct val="155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6 most important features affecting on apartment price</a:t>
              </a:r>
              <a:endParaRPr sz="1500" b="1"/>
            </a:p>
            <a:p>
              <a:pPr marL="0" marR="0" lvl="1" indent="0" algn="l" rtl="0">
                <a:lnSpc>
                  <a:spcPct val="155000"/>
                </a:lnSpc>
                <a:spcBef>
                  <a:spcPts val="0"/>
                </a:spcBef>
                <a:spcAft>
                  <a:spcPts val="0"/>
                </a:spcAft>
                <a:buNone/>
              </a:pPr>
              <a:endParaRPr sz="700"/>
            </a:p>
          </p:txBody>
        </p:sp>
      </p:grpSp>
      <p:pic>
        <p:nvPicPr>
          <p:cNvPr id="276" name="Google Shape;276;p31"/>
          <p:cNvPicPr preferRelativeResize="0"/>
          <p:nvPr/>
        </p:nvPicPr>
        <p:blipFill>
          <a:blip r:embed="rId3">
            <a:alphaModFix/>
          </a:blip>
          <a:stretch>
            <a:fillRect/>
          </a:stretch>
        </p:blipFill>
        <p:spPr>
          <a:xfrm>
            <a:off x="357075" y="279188"/>
            <a:ext cx="4527501" cy="4585125"/>
          </a:xfrm>
          <a:prstGeom prst="rect">
            <a:avLst/>
          </a:prstGeom>
          <a:noFill/>
          <a:ln>
            <a:noFill/>
          </a:ln>
        </p:spPr>
      </p:pic>
      <p:sp>
        <p:nvSpPr>
          <p:cNvPr id="277" name="Google Shape;277;p31"/>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8" name="Google Shape;278;p31"/>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279" name="Google Shape;279;p31"/>
          <p:cNvSpPr txBox="1"/>
          <p:nvPr/>
        </p:nvSpPr>
        <p:spPr>
          <a:xfrm rot="5400000">
            <a:off x="6964482" y="20338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Finding Features</a:t>
            </a:r>
            <a:endParaRPr sz="2100"/>
          </a:p>
        </p:txBody>
      </p:sp>
      <p:sp>
        <p:nvSpPr>
          <p:cNvPr id="280" name="Google Shape;28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63"/>
        <p:cNvGrpSpPr/>
        <p:nvPr/>
      </p:nvGrpSpPr>
      <p:grpSpPr>
        <a:xfrm>
          <a:off x="0" y="0"/>
          <a:ext cx="0" cy="0"/>
          <a:chOff x="0" y="0"/>
          <a:chExt cx="0" cy="0"/>
        </a:xfrm>
      </p:grpSpPr>
      <p:sp>
        <p:nvSpPr>
          <p:cNvPr id="64" name="Google Shape;64;p14"/>
          <p:cNvSpPr/>
          <p:nvPr/>
        </p:nvSpPr>
        <p:spPr>
          <a:xfrm>
            <a:off x="0" y="0"/>
            <a:ext cx="857400" cy="5143500"/>
          </a:xfrm>
          <a:prstGeom prst="rect">
            <a:avLst/>
          </a:prstGeom>
          <a:solidFill>
            <a:srgbClr val="289DD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5" name="Google Shape;65;p14"/>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66" name="Google Shape;66;p14"/>
          <p:cNvSpPr txBox="1"/>
          <p:nvPr/>
        </p:nvSpPr>
        <p:spPr>
          <a:xfrm>
            <a:off x="1247201" y="574300"/>
            <a:ext cx="1937400" cy="5232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400" b="1">
                <a:solidFill>
                  <a:srgbClr val="365B6D"/>
                </a:solidFill>
                <a:latin typeface="Barlow"/>
                <a:ea typeface="Barlow"/>
                <a:cs typeface="Barlow"/>
                <a:sym typeface="Barlow"/>
              </a:rPr>
              <a:t>Agenda</a:t>
            </a:r>
            <a:endParaRPr sz="3400" b="1">
              <a:solidFill>
                <a:srgbClr val="365B6D"/>
              </a:solidFill>
              <a:latin typeface="Barlow"/>
              <a:ea typeface="Barlow"/>
              <a:cs typeface="Barlow"/>
              <a:sym typeface="Barlow"/>
            </a:endParaRPr>
          </a:p>
        </p:txBody>
      </p:sp>
      <p:sp>
        <p:nvSpPr>
          <p:cNvPr id="67" name="Google Shape;67;p14"/>
          <p:cNvSpPr txBox="1"/>
          <p:nvPr/>
        </p:nvSpPr>
        <p:spPr>
          <a:xfrm>
            <a:off x="1488325" y="1313225"/>
            <a:ext cx="4968300" cy="2955300"/>
          </a:xfrm>
          <a:prstGeom prst="rect">
            <a:avLst/>
          </a:prstGeom>
          <a:noFill/>
          <a:ln>
            <a:noFill/>
          </a:ln>
        </p:spPr>
        <p:txBody>
          <a:bodyPr spcFirstLastPara="1" wrap="square" lIns="91425" tIns="91425" rIns="91425" bIns="91425" anchor="t" anchorCtr="0">
            <a:spAutoFit/>
          </a:bodyPr>
          <a:lstStyle/>
          <a:p>
            <a:pPr marL="457200" lvl="0" indent="-355600" algn="l" rtl="0">
              <a:lnSpc>
                <a:spcPct val="200000"/>
              </a:lnSpc>
              <a:spcBef>
                <a:spcPts val="0"/>
              </a:spcBef>
              <a:spcAft>
                <a:spcPts val="0"/>
              </a:spcAft>
              <a:buClr>
                <a:srgbClr val="134F5C"/>
              </a:buClr>
              <a:buSzPts val="2000"/>
              <a:buFont typeface="Barlow"/>
              <a:buChar char="●"/>
            </a:pPr>
            <a:r>
              <a:rPr lang="en" sz="2000" b="1">
                <a:solidFill>
                  <a:srgbClr val="134F5C"/>
                </a:solidFill>
                <a:latin typeface="Barlow"/>
                <a:ea typeface="Barlow"/>
                <a:cs typeface="Barlow"/>
                <a:sym typeface="Barlow"/>
              </a:rPr>
              <a:t>Introduction</a:t>
            </a:r>
            <a:endParaRPr sz="2000" b="1">
              <a:solidFill>
                <a:srgbClr val="134F5C"/>
              </a:solidFill>
              <a:latin typeface="Barlow"/>
              <a:ea typeface="Barlow"/>
              <a:cs typeface="Barlow"/>
              <a:sym typeface="Barlow"/>
            </a:endParaRPr>
          </a:p>
          <a:p>
            <a:pPr marL="457200" lvl="0" indent="-355600" algn="l" rtl="0">
              <a:lnSpc>
                <a:spcPct val="200000"/>
              </a:lnSpc>
              <a:spcBef>
                <a:spcPts val="0"/>
              </a:spcBef>
              <a:spcAft>
                <a:spcPts val="0"/>
              </a:spcAft>
              <a:buClr>
                <a:srgbClr val="134F5C"/>
              </a:buClr>
              <a:buSzPts val="2000"/>
              <a:buFont typeface="Barlow"/>
              <a:buChar char="●"/>
            </a:pPr>
            <a:r>
              <a:rPr lang="en" sz="2000" b="1">
                <a:solidFill>
                  <a:srgbClr val="134F5C"/>
                </a:solidFill>
                <a:latin typeface="Barlow"/>
                <a:ea typeface="Barlow"/>
                <a:cs typeface="Barlow"/>
                <a:sym typeface="Barlow"/>
              </a:rPr>
              <a:t>Data Cleaning</a:t>
            </a:r>
            <a:endParaRPr sz="2000" b="1">
              <a:solidFill>
                <a:srgbClr val="134F5C"/>
              </a:solidFill>
              <a:latin typeface="Barlow"/>
              <a:ea typeface="Barlow"/>
              <a:cs typeface="Barlow"/>
              <a:sym typeface="Barlow"/>
            </a:endParaRPr>
          </a:p>
          <a:p>
            <a:pPr marL="457200" lvl="0" indent="-355600" algn="l" rtl="0">
              <a:lnSpc>
                <a:spcPct val="200000"/>
              </a:lnSpc>
              <a:spcBef>
                <a:spcPts val="0"/>
              </a:spcBef>
              <a:spcAft>
                <a:spcPts val="0"/>
              </a:spcAft>
              <a:buClr>
                <a:srgbClr val="134F5C"/>
              </a:buClr>
              <a:buSzPts val="2000"/>
              <a:buFont typeface="Barlow"/>
              <a:buChar char="●"/>
            </a:pPr>
            <a:r>
              <a:rPr lang="en" sz="2000" b="1">
                <a:solidFill>
                  <a:srgbClr val="134F5C"/>
                </a:solidFill>
                <a:latin typeface="Barlow"/>
                <a:ea typeface="Barlow"/>
                <a:cs typeface="Barlow"/>
                <a:sym typeface="Barlow"/>
              </a:rPr>
              <a:t>Finding Features</a:t>
            </a:r>
            <a:endParaRPr sz="2000" b="1">
              <a:solidFill>
                <a:srgbClr val="134F5C"/>
              </a:solidFill>
              <a:latin typeface="Barlow"/>
              <a:ea typeface="Barlow"/>
              <a:cs typeface="Barlow"/>
              <a:sym typeface="Barlow"/>
            </a:endParaRPr>
          </a:p>
          <a:p>
            <a:pPr marL="457200" lvl="0" indent="-355600" algn="l" rtl="0">
              <a:lnSpc>
                <a:spcPct val="200000"/>
              </a:lnSpc>
              <a:spcBef>
                <a:spcPts val="0"/>
              </a:spcBef>
              <a:spcAft>
                <a:spcPts val="0"/>
              </a:spcAft>
              <a:buClr>
                <a:srgbClr val="134F5C"/>
              </a:buClr>
              <a:buSzPts val="2000"/>
              <a:buFont typeface="Barlow"/>
              <a:buChar char="●"/>
            </a:pPr>
            <a:r>
              <a:rPr lang="en" sz="2000" b="1">
                <a:solidFill>
                  <a:srgbClr val="134F5C"/>
                </a:solidFill>
                <a:latin typeface="Barlow"/>
                <a:ea typeface="Barlow"/>
                <a:cs typeface="Barlow"/>
                <a:sym typeface="Barlow"/>
              </a:rPr>
              <a:t>Model Selection</a:t>
            </a:r>
            <a:endParaRPr sz="2000" b="1">
              <a:solidFill>
                <a:srgbClr val="134F5C"/>
              </a:solidFill>
              <a:latin typeface="Barlow"/>
              <a:ea typeface="Barlow"/>
              <a:cs typeface="Barlow"/>
              <a:sym typeface="Barlow"/>
            </a:endParaRPr>
          </a:p>
          <a:p>
            <a:pPr marL="457200" lvl="0" indent="-355600" algn="l" rtl="0">
              <a:lnSpc>
                <a:spcPct val="200000"/>
              </a:lnSpc>
              <a:spcBef>
                <a:spcPts val="0"/>
              </a:spcBef>
              <a:spcAft>
                <a:spcPts val="0"/>
              </a:spcAft>
              <a:buClr>
                <a:srgbClr val="134F5C"/>
              </a:buClr>
              <a:buSzPts val="2000"/>
              <a:buFont typeface="Barlow"/>
              <a:buChar char="●"/>
            </a:pPr>
            <a:r>
              <a:rPr lang="en" sz="2000" b="1">
                <a:solidFill>
                  <a:srgbClr val="134F5C"/>
                </a:solidFill>
                <a:latin typeface="Barlow"/>
                <a:ea typeface="Barlow"/>
                <a:cs typeface="Barlow"/>
                <a:sym typeface="Barlow"/>
              </a:rPr>
              <a:t>Result Comparison</a:t>
            </a:r>
            <a:endParaRPr sz="2000" b="1">
              <a:solidFill>
                <a:srgbClr val="134F5C"/>
              </a:solidFill>
              <a:latin typeface="Barlow"/>
              <a:ea typeface="Barlow"/>
              <a:cs typeface="Barlow"/>
              <a:sym typeface="Barlow"/>
            </a:endParaRPr>
          </a:p>
        </p:txBody>
      </p:sp>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84"/>
        <p:cNvGrpSpPr/>
        <p:nvPr/>
      </p:nvGrpSpPr>
      <p:grpSpPr>
        <a:xfrm>
          <a:off x="0" y="0"/>
          <a:ext cx="0" cy="0"/>
          <a:chOff x="0" y="0"/>
          <a:chExt cx="0" cy="0"/>
        </a:xfrm>
      </p:grpSpPr>
      <p:sp>
        <p:nvSpPr>
          <p:cNvPr id="285" name="Google Shape;285;p32"/>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Find the Best Model</a:t>
            </a:r>
            <a:endParaRPr sz="700"/>
          </a:p>
        </p:txBody>
      </p:sp>
      <p:sp>
        <p:nvSpPr>
          <p:cNvPr id="286" name="Google Shape;286;p32"/>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7" name="Google Shape;287;p32"/>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288" name="Google Shape;288;p32"/>
          <p:cNvSpPr txBox="1"/>
          <p:nvPr/>
        </p:nvSpPr>
        <p:spPr>
          <a:xfrm>
            <a:off x="1224125" y="1807900"/>
            <a:ext cx="7366200" cy="21480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Compare six models’ RMSE and R^2 to find the best one</a:t>
            </a:r>
            <a:endParaRPr sz="1600">
              <a:solidFill>
                <a:schemeClr val="dk1"/>
              </a:solidFill>
              <a:latin typeface="Barlow"/>
              <a:ea typeface="Barlow"/>
              <a:cs typeface="Barlow"/>
              <a:sym typeface="Barlow"/>
            </a:endParaRPr>
          </a:p>
          <a:p>
            <a:pPr marL="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0" lvl="0" indent="0" algn="l" rtl="0">
              <a:lnSpc>
                <a:spcPct val="150000"/>
              </a:lnSpc>
              <a:spcBef>
                <a:spcPts val="0"/>
              </a:spcBef>
              <a:spcAft>
                <a:spcPts val="0"/>
              </a:spcAft>
              <a:buNone/>
            </a:pPr>
            <a:endParaRPr sz="1600">
              <a:solidFill>
                <a:schemeClr val="dk1"/>
              </a:solidFill>
              <a:latin typeface="Barlow"/>
              <a:ea typeface="Barlow"/>
              <a:cs typeface="Barlow"/>
              <a:sym typeface="Barlow"/>
            </a:endParaRPr>
          </a:p>
          <a:p>
            <a:pPr marL="457200" lvl="0" indent="-330200" algn="l" rtl="0">
              <a:lnSpc>
                <a:spcPct val="150000"/>
              </a:lnSpc>
              <a:spcBef>
                <a:spcPts val="0"/>
              </a:spcBef>
              <a:spcAft>
                <a:spcPts val="0"/>
              </a:spcAft>
              <a:buClr>
                <a:schemeClr val="dk1"/>
              </a:buClr>
              <a:buSzPts val="1600"/>
              <a:buFont typeface="Barlow Medium"/>
              <a:buChar char="●"/>
            </a:pPr>
            <a:r>
              <a:rPr lang="en" sz="1600">
                <a:solidFill>
                  <a:schemeClr val="dk1"/>
                </a:solidFill>
                <a:latin typeface="Barlow"/>
                <a:ea typeface="Barlow"/>
                <a:cs typeface="Barlow"/>
                <a:sym typeface="Barlow"/>
              </a:rPr>
              <a:t>Linear, KNN, Lasso, Ridge, Decision Tree and Random Forest </a:t>
            </a:r>
            <a:endParaRPr sz="1600">
              <a:solidFill>
                <a:schemeClr val="dk1"/>
              </a:solidFill>
              <a:latin typeface="Barlow"/>
              <a:ea typeface="Barlow"/>
              <a:cs typeface="Barlow"/>
              <a:sym typeface="Barlow"/>
            </a:endParaRPr>
          </a:p>
          <a:p>
            <a:pPr marL="45720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32"/>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a:t>
            </a:r>
            <a:endParaRPr sz="2100"/>
          </a:p>
        </p:txBody>
      </p:sp>
      <p:sp>
        <p:nvSpPr>
          <p:cNvPr id="290" name="Google Shape;29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294"/>
        <p:cNvGrpSpPr/>
        <p:nvPr/>
      </p:nvGrpSpPr>
      <p:grpSpPr>
        <a:xfrm>
          <a:off x="0" y="0"/>
          <a:ext cx="0" cy="0"/>
          <a:chOff x="0" y="0"/>
          <a:chExt cx="0" cy="0"/>
        </a:xfrm>
      </p:grpSpPr>
      <p:sp>
        <p:nvSpPr>
          <p:cNvPr id="295" name="Google Shape;295;p33"/>
          <p:cNvSpPr txBox="1"/>
          <p:nvPr/>
        </p:nvSpPr>
        <p:spPr>
          <a:xfrm>
            <a:off x="1274889" y="2948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Linear Regression</a:t>
            </a:r>
            <a:endParaRPr sz="700"/>
          </a:p>
        </p:txBody>
      </p:sp>
      <p:sp>
        <p:nvSpPr>
          <p:cNvPr id="296" name="Google Shape;296;p33"/>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7" name="Google Shape;297;p33"/>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298" name="Google Shape;298;p33"/>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sp>
        <p:nvSpPr>
          <p:cNvPr id="299" name="Google Shape;299;p33"/>
          <p:cNvSpPr txBox="1"/>
          <p:nvPr/>
        </p:nvSpPr>
        <p:spPr>
          <a:xfrm>
            <a:off x="1348075" y="3741200"/>
            <a:ext cx="7555500" cy="1246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Barlow"/>
              <a:buChar char="●"/>
            </a:pPr>
            <a:r>
              <a:rPr lang="en" sz="1600" b="1">
                <a:solidFill>
                  <a:schemeClr val="dk1"/>
                </a:solidFill>
                <a:latin typeface="Barlow"/>
                <a:ea typeface="Barlow"/>
                <a:cs typeface="Barlow"/>
                <a:sym typeface="Barlow"/>
              </a:rPr>
              <a:t>The whole set of X and y is used to fit the linear regression to calculate RMSE</a:t>
            </a:r>
            <a:r>
              <a:rPr lang="en" sz="1600" b="1" baseline="-25000">
                <a:solidFill>
                  <a:schemeClr val="dk1"/>
                </a:solidFill>
                <a:latin typeface="Barlow"/>
                <a:ea typeface="Barlow"/>
                <a:cs typeface="Barlow"/>
                <a:sym typeface="Barlow"/>
              </a:rPr>
              <a:t>fit</a:t>
            </a:r>
            <a:r>
              <a:rPr lang="en" sz="1600" b="1">
                <a:solidFill>
                  <a:schemeClr val="dk1"/>
                </a:solidFill>
                <a:latin typeface="Barlow"/>
                <a:ea typeface="Barlow"/>
                <a:cs typeface="Barlow"/>
                <a:sym typeface="Barlow"/>
              </a:rPr>
              <a:t> and R^2</a:t>
            </a:r>
            <a:r>
              <a:rPr lang="en" sz="1600" b="1" baseline="-25000">
                <a:solidFill>
                  <a:schemeClr val="dk1"/>
                </a:solidFill>
                <a:latin typeface="Barlow"/>
                <a:ea typeface="Barlow"/>
                <a:cs typeface="Barlow"/>
                <a:sym typeface="Barlow"/>
              </a:rPr>
              <a:t>fit</a:t>
            </a:r>
            <a:r>
              <a:rPr lang="en" sz="1600" b="1">
                <a:solidFill>
                  <a:schemeClr val="dk1"/>
                </a:solidFill>
                <a:latin typeface="Barlow"/>
                <a:ea typeface="Barlow"/>
                <a:cs typeface="Barlow"/>
                <a:sym typeface="Barlow"/>
              </a:rPr>
              <a:t>. </a:t>
            </a:r>
            <a:endParaRPr sz="1600" b="1">
              <a:solidFill>
                <a:schemeClr val="dk1"/>
              </a:solidFill>
              <a:latin typeface="Barlow"/>
              <a:ea typeface="Barlow"/>
              <a:cs typeface="Barlow"/>
              <a:sym typeface="Barlow"/>
            </a:endParaRPr>
          </a:p>
          <a:p>
            <a:pPr marL="0" lvl="0" indent="0" algn="l" rtl="0">
              <a:spcBef>
                <a:spcPts val="0"/>
              </a:spcBef>
              <a:spcAft>
                <a:spcPts val="0"/>
              </a:spcAft>
              <a:buNone/>
            </a:pPr>
            <a:endParaRPr sz="1050">
              <a:solidFill>
                <a:schemeClr val="dk1"/>
              </a:solidFill>
            </a:endParaRPr>
          </a:p>
          <a:p>
            <a:pPr marL="457200" lvl="0" indent="0" algn="l" rtl="0">
              <a:spcBef>
                <a:spcPts val="0"/>
              </a:spcBef>
              <a:spcAft>
                <a:spcPts val="0"/>
              </a:spcAft>
              <a:buNone/>
            </a:pPr>
            <a:endParaRPr sz="1050">
              <a:solidFill>
                <a:schemeClr val="dk1"/>
              </a:solidFill>
            </a:endParaRPr>
          </a:p>
        </p:txBody>
      </p:sp>
      <p:pic>
        <p:nvPicPr>
          <p:cNvPr id="300" name="Google Shape;300;p33"/>
          <p:cNvPicPr preferRelativeResize="0"/>
          <p:nvPr/>
        </p:nvPicPr>
        <p:blipFill>
          <a:blip r:embed="rId3">
            <a:alphaModFix/>
          </a:blip>
          <a:stretch>
            <a:fillRect/>
          </a:stretch>
        </p:blipFill>
        <p:spPr>
          <a:xfrm>
            <a:off x="1009800" y="939822"/>
            <a:ext cx="7496428" cy="2648978"/>
          </a:xfrm>
          <a:prstGeom prst="rect">
            <a:avLst/>
          </a:prstGeom>
          <a:noFill/>
          <a:ln>
            <a:noFill/>
          </a:ln>
        </p:spPr>
      </p:pic>
      <p:sp>
        <p:nvSpPr>
          <p:cNvPr id="301" name="Google Shape;30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05"/>
        <p:cNvGrpSpPr/>
        <p:nvPr/>
      </p:nvGrpSpPr>
      <p:grpSpPr>
        <a:xfrm>
          <a:off x="0" y="0"/>
          <a:ext cx="0" cy="0"/>
          <a:chOff x="0" y="0"/>
          <a:chExt cx="0" cy="0"/>
        </a:xfrm>
      </p:grpSpPr>
      <p:sp>
        <p:nvSpPr>
          <p:cNvPr id="306" name="Google Shape;306;p34"/>
          <p:cNvSpPr txBox="1"/>
          <p:nvPr/>
        </p:nvSpPr>
        <p:spPr>
          <a:xfrm>
            <a:off x="1274889" y="2948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Linear Regression</a:t>
            </a:r>
            <a:endParaRPr sz="700"/>
          </a:p>
        </p:txBody>
      </p:sp>
      <p:sp>
        <p:nvSpPr>
          <p:cNvPr id="307" name="Google Shape;307;p34"/>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8" name="Google Shape;308;p34"/>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09" name="Google Shape;309;p34"/>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sp>
        <p:nvSpPr>
          <p:cNvPr id="310" name="Google Shape;310;p34"/>
          <p:cNvSpPr txBox="1"/>
          <p:nvPr/>
        </p:nvSpPr>
        <p:spPr>
          <a:xfrm>
            <a:off x="1348075" y="3741200"/>
            <a:ext cx="7555500" cy="1246800"/>
          </a:xfrm>
          <a:prstGeom prst="rect">
            <a:avLst/>
          </a:prstGeom>
          <a:noFill/>
          <a:ln>
            <a:noFill/>
          </a:ln>
        </p:spPr>
        <p:txBody>
          <a:bodyPr spcFirstLastPara="1" wrap="square" lIns="91425" tIns="91425" rIns="91425" bIns="91425" anchor="t" anchorCtr="0">
            <a:spAutoFit/>
          </a:bodyPr>
          <a:lstStyle/>
          <a:p>
            <a:pPr marL="457200" lvl="0" indent="-330200" algn="l" rtl="0">
              <a:lnSpc>
                <a:spcPct val="150000"/>
              </a:lnSpc>
              <a:spcBef>
                <a:spcPts val="0"/>
              </a:spcBef>
              <a:spcAft>
                <a:spcPts val="0"/>
              </a:spcAft>
              <a:buClr>
                <a:schemeClr val="dk1"/>
              </a:buClr>
              <a:buSzPts val="1600"/>
              <a:buFont typeface="Barlow"/>
              <a:buChar char="●"/>
            </a:pPr>
            <a:r>
              <a:rPr lang="en" sz="1600" b="1">
                <a:solidFill>
                  <a:schemeClr val="dk1"/>
                </a:solidFill>
                <a:latin typeface="Barlow"/>
                <a:ea typeface="Barlow"/>
                <a:cs typeface="Barlow"/>
                <a:sym typeface="Barlow"/>
              </a:rPr>
              <a:t>Then 10-fold cross validation is used to split the whole set of data to training set and test set, followed by working out E(RMSE</a:t>
            </a:r>
            <a:r>
              <a:rPr lang="en" sz="1600" b="1" baseline="-25000">
                <a:solidFill>
                  <a:schemeClr val="dk1"/>
                </a:solidFill>
                <a:latin typeface="Barlow"/>
                <a:ea typeface="Barlow"/>
                <a:cs typeface="Barlow"/>
                <a:sym typeface="Barlow"/>
              </a:rPr>
              <a:t> test</a:t>
            </a:r>
            <a:r>
              <a:rPr lang="en" sz="1600" b="1">
                <a:solidFill>
                  <a:schemeClr val="dk1"/>
                </a:solidFill>
                <a:latin typeface="Barlow"/>
                <a:ea typeface="Barlow"/>
                <a:cs typeface="Barlow"/>
                <a:sym typeface="Barlow"/>
              </a:rPr>
              <a:t>) and E(R^2</a:t>
            </a:r>
            <a:r>
              <a:rPr lang="en" sz="1600" b="1" baseline="-25000">
                <a:solidFill>
                  <a:schemeClr val="dk1"/>
                </a:solidFill>
                <a:latin typeface="Barlow"/>
                <a:ea typeface="Barlow"/>
                <a:cs typeface="Barlow"/>
                <a:sym typeface="Barlow"/>
              </a:rPr>
              <a:t> test</a:t>
            </a:r>
            <a:r>
              <a:rPr lang="en" sz="1600" b="1">
                <a:solidFill>
                  <a:schemeClr val="dk1"/>
                </a:solidFill>
                <a:latin typeface="Barlow"/>
                <a:ea typeface="Barlow"/>
                <a:cs typeface="Barlow"/>
                <a:sym typeface="Barlow"/>
              </a:rPr>
              <a:t>).</a:t>
            </a:r>
            <a:endParaRPr sz="1600" b="1">
              <a:solidFill>
                <a:schemeClr val="dk1"/>
              </a:solidFill>
              <a:latin typeface="Barlow"/>
              <a:ea typeface="Barlow"/>
              <a:cs typeface="Barlow"/>
              <a:sym typeface="Barlow"/>
            </a:endParaRPr>
          </a:p>
          <a:p>
            <a:pPr marL="457200" lvl="0" indent="0" algn="l" rtl="0">
              <a:spcBef>
                <a:spcPts val="0"/>
              </a:spcBef>
              <a:spcAft>
                <a:spcPts val="0"/>
              </a:spcAft>
              <a:buNone/>
            </a:pPr>
            <a:endParaRPr sz="1050">
              <a:solidFill>
                <a:schemeClr val="dk1"/>
              </a:solidFill>
            </a:endParaRPr>
          </a:p>
          <a:p>
            <a:pPr marL="457200" lvl="0" indent="0" algn="l" rtl="0">
              <a:spcBef>
                <a:spcPts val="0"/>
              </a:spcBef>
              <a:spcAft>
                <a:spcPts val="0"/>
              </a:spcAft>
              <a:buNone/>
            </a:pPr>
            <a:endParaRPr sz="1050">
              <a:solidFill>
                <a:schemeClr val="dk1"/>
              </a:solidFill>
            </a:endParaRPr>
          </a:p>
        </p:txBody>
      </p:sp>
      <p:pic>
        <p:nvPicPr>
          <p:cNvPr id="311" name="Google Shape;311;p34"/>
          <p:cNvPicPr preferRelativeResize="0"/>
          <p:nvPr/>
        </p:nvPicPr>
        <p:blipFill>
          <a:blip r:embed="rId3">
            <a:alphaModFix/>
          </a:blip>
          <a:stretch>
            <a:fillRect/>
          </a:stretch>
        </p:blipFill>
        <p:spPr>
          <a:xfrm>
            <a:off x="1009800" y="787425"/>
            <a:ext cx="7871250" cy="2801375"/>
          </a:xfrm>
          <a:prstGeom prst="rect">
            <a:avLst/>
          </a:prstGeom>
          <a:noFill/>
          <a:ln>
            <a:noFill/>
          </a:ln>
        </p:spPr>
      </p:pic>
      <p:sp>
        <p:nvSpPr>
          <p:cNvPr id="312" name="Google Shape;31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16"/>
        <p:cNvGrpSpPr/>
        <p:nvPr/>
      </p:nvGrpSpPr>
      <p:grpSpPr>
        <a:xfrm>
          <a:off x="0" y="0"/>
          <a:ext cx="0" cy="0"/>
          <a:chOff x="0" y="0"/>
          <a:chExt cx="0" cy="0"/>
        </a:xfrm>
      </p:grpSpPr>
      <p:sp>
        <p:nvSpPr>
          <p:cNvPr id="317" name="Google Shape;317;p35"/>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18" name="Google Shape;318;p35"/>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sp>
        <p:nvSpPr>
          <p:cNvPr id="319" name="Google Shape;319;p35"/>
          <p:cNvSpPr txBox="1"/>
          <p:nvPr/>
        </p:nvSpPr>
        <p:spPr>
          <a:xfrm rot="5400000">
            <a:off x="-1353794" y="2203964"/>
            <a:ext cx="3501000" cy="1077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700" b="1" i="0" u="none" strike="noStrike" cap="none">
                <a:solidFill>
                  <a:srgbClr val="F7F7F7"/>
                </a:solidFill>
                <a:latin typeface="Barlow"/>
                <a:ea typeface="Barlow"/>
                <a:cs typeface="Barlow"/>
                <a:sym typeface="Barlow"/>
              </a:rPr>
              <a:t>REAL ESTATE LISTING </a:t>
            </a:r>
            <a:endParaRPr sz="700"/>
          </a:p>
        </p:txBody>
      </p:sp>
      <p:grpSp>
        <p:nvGrpSpPr>
          <p:cNvPr id="320" name="Google Shape;320;p35"/>
          <p:cNvGrpSpPr/>
          <p:nvPr/>
        </p:nvGrpSpPr>
        <p:grpSpPr>
          <a:xfrm>
            <a:off x="945427" y="481600"/>
            <a:ext cx="4188976" cy="3570663"/>
            <a:chOff x="1393553" y="477515"/>
            <a:chExt cx="9687734" cy="9521767"/>
          </a:xfrm>
        </p:grpSpPr>
        <p:sp>
          <p:nvSpPr>
            <p:cNvPr id="321" name="Google Shape;321;p35"/>
            <p:cNvSpPr txBox="1"/>
            <p:nvPr/>
          </p:nvSpPr>
          <p:spPr>
            <a:xfrm>
              <a:off x="1969987" y="477515"/>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KNN</a:t>
              </a:r>
              <a:endParaRPr sz="1200"/>
            </a:p>
          </p:txBody>
        </p:sp>
        <p:sp>
          <p:nvSpPr>
            <p:cNvPr id="322" name="Google Shape;322;p35"/>
            <p:cNvSpPr txBox="1"/>
            <p:nvPr/>
          </p:nvSpPr>
          <p:spPr>
            <a:xfrm>
              <a:off x="1393553" y="3842381"/>
              <a:ext cx="9111300" cy="6156900"/>
            </a:xfrm>
            <a:prstGeom prst="rect">
              <a:avLst/>
            </a:prstGeom>
            <a:noFill/>
            <a:ln>
              <a:noFill/>
            </a:ln>
          </p:spPr>
          <p:txBody>
            <a:bodyPr spcFirstLastPara="1" wrap="square" lIns="0" tIns="0" rIns="0" bIns="0" anchor="t" anchorCtr="0">
              <a:spAutoFit/>
            </a:bodyPr>
            <a:lstStyle/>
            <a:p>
              <a:pPr marL="457200" marR="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Best fit: K = 6</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RMSE</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16851.562676</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R^2</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0.973673</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E(RMSE</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18601.933899</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E(R^2</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0.967749</a:t>
              </a:r>
              <a:endParaRPr sz="1500" b="1"/>
            </a:p>
          </p:txBody>
        </p:sp>
      </p:grpSp>
      <p:pic>
        <p:nvPicPr>
          <p:cNvPr id="323" name="Google Shape;323;p35"/>
          <p:cNvPicPr preferRelativeResize="0"/>
          <p:nvPr/>
        </p:nvPicPr>
        <p:blipFill>
          <a:blip r:embed="rId3">
            <a:alphaModFix/>
          </a:blip>
          <a:stretch>
            <a:fillRect/>
          </a:stretch>
        </p:blipFill>
        <p:spPr>
          <a:xfrm>
            <a:off x="4228801" y="0"/>
            <a:ext cx="4915199" cy="5143500"/>
          </a:xfrm>
          <a:prstGeom prst="rect">
            <a:avLst/>
          </a:prstGeom>
          <a:noFill/>
          <a:ln>
            <a:noFill/>
          </a:ln>
        </p:spPr>
      </p:pic>
      <p:sp>
        <p:nvSpPr>
          <p:cNvPr id="324" name="Google Shape;324;p35"/>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25" name="Google Shape;325;p35"/>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26" name="Google Shape;326;p35"/>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sp>
        <p:nvSpPr>
          <p:cNvPr id="327" name="Google Shape;32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31"/>
        <p:cNvGrpSpPr/>
        <p:nvPr/>
      </p:nvGrpSpPr>
      <p:grpSpPr>
        <a:xfrm>
          <a:off x="0" y="0"/>
          <a:ext cx="0" cy="0"/>
          <a:chOff x="0" y="0"/>
          <a:chExt cx="0" cy="0"/>
        </a:xfrm>
      </p:grpSpPr>
      <p:sp>
        <p:nvSpPr>
          <p:cNvPr id="332" name="Google Shape;332;p36"/>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33" name="Google Shape;333;p36"/>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sp>
        <p:nvSpPr>
          <p:cNvPr id="334" name="Google Shape;334;p36"/>
          <p:cNvSpPr txBox="1"/>
          <p:nvPr/>
        </p:nvSpPr>
        <p:spPr>
          <a:xfrm rot="5400000">
            <a:off x="-1353794" y="2203964"/>
            <a:ext cx="3501000" cy="1077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700" b="1" i="0" u="none" strike="noStrike" cap="none">
                <a:solidFill>
                  <a:srgbClr val="F7F7F7"/>
                </a:solidFill>
                <a:latin typeface="Barlow"/>
                <a:ea typeface="Barlow"/>
                <a:cs typeface="Barlow"/>
                <a:sym typeface="Barlow"/>
              </a:rPr>
              <a:t>REAL ESTATE LISTING </a:t>
            </a:r>
            <a:endParaRPr sz="700"/>
          </a:p>
        </p:txBody>
      </p:sp>
      <p:grpSp>
        <p:nvGrpSpPr>
          <p:cNvPr id="335" name="Google Shape;335;p36"/>
          <p:cNvGrpSpPr/>
          <p:nvPr/>
        </p:nvGrpSpPr>
        <p:grpSpPr>
          <a:xfrm>
            <a:off x="945427" y="481600"/>
            <a:ext cx="4188976" cy="3570663"/>
            <a:chOff x="1393553" y="477515"/>
            <a:chExt cx="9687734" cy="9521767"/>
          </a:xfrm>
        </p:grpSpPr>
        <p:sp>
          <p:nvSpPr>
            <p:cNvPr id="336" name="Google Shape;336;p36"/>
            <p:cNvSpPr txBox="1"/>
            <p:nvPr/>
          </p:nvSpPr>
          <p:spPr>
            <a:xfrm>
              <a:off x="1969987" y="477515"/>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Lasso</a:t>
              </a:r>
              <a:endParaRPr sz="1200"/>
            </a:p>
          </p:txBody>
        </p:sp>
        <p:sp>
          <p:nvSpPr>
            <p:cNvPr id="337" name="Google Shape;337;p36"/>
            <p:cNvSpPr txBox="1"/>
            <p:nvPr/>
          </p:nvSpPr>
          <p:spPr>
            <a:xfrm>
              <a:off x="1393553" y="3842381"/>
              <a:ext cx="9111300" cy="6156900"/>
            </a:xfrm>
            <a:prstGeom prst="rect">
              <a:avLst/>
            </a:prstGeom>
            <a:noFill/>
            <a:ln>
              <a:noFill/>
            </a:ln>
          </p:spPr>
          <p:txBody>
            <a:bodyPr spcFirstLastPara="1" wrap="square" lIns="0" tIns="0" rIns="0" bIns="0" anchor="t" anchorCtr="0">
              <a:spAutoFit/>
            </a:bodyPr>
            <a:lstStyle/>
            <a:p>
              <a:pPr marL="457200" marR="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Best fit: λ = 1.6114143e-13</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RMSE</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44817.903715</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R^2</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0.813782</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E(RMSE</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44894.386830</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E(R^2</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0.812606</a:t>
              </a:r>
              <a:endParaRPr sz="600" b="1"/>
            </a:p>
          </p:txBody>
        </p:sp>
      </p:grpSp>
      <p:sp>
        <p:nvSpPr>
          <p:cNvPr id="338" name="Google Shape;338;p36"/>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9" name="Google Shape;339;p36"/>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40" name="Google Shape;340;p36"/>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pic>
        <p:nvPicPr>
          <p:cNvPr id="341" name="Google Shape;341;p36"/>
          <p:cNvPicPr preferRelativeResize="0"/>
          <p:nvPr/>
        </p:nvPicPr>
        <p:blipFill>
          <a:blip r:embed="rId3">
            <a:alphaModFix/>
          </a:blip>
          <a:stretch>
            <a:fillRect/>
          </a:stretch>
        </p:blipFill>
        <p:spPr>
          <a:xfrm>
            <a:off x="4148212" y="0"/>
            <a:ext cx="4995776" cy="5143500"/>
          </a:xfrm>
          <a:prstGeom prst="rect">
            <a:avLst/>
          </a:prstGeom>
          <a:noFill/>
          <a:ln>
            <a:noFill/>
          </a:ln>
        </p:spPr>
      </p:pic>
      <p:sp>
        <p:nvSpPr>
          <p:cNvPr id="342" name="Google Shape;34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46"/>
        <p:cNvGrpSpPr/>
        <p:nvPr/>
      </p:nvGrpSpPr>
      <p:grpSpPr>
        <a:xfrm>
          <a:off x="0" y="0"/>
          <a:ext cx="0" cy="0"/>
          <a:chOff x="0" y="0"/>
          <a:chExt cx="0" cy="0"/>
        </a:xfrm>
      </p:grpSpPr>
      <p:sp>
        <p:nvSpPr>
          <p:cNvPr id="347" name="Google Shape;347;p37"/>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48" name="Google Shape;348;p37"/>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sp>
        <p:nvSpPr>
          <p:cNvPr id="349" name="Google Shape;349;p37"/>
          <p:cNvSpPr txBox="1"/>
          <p:nvPr/>
        </p:nvSpPr>
        <p:spPr>
          <a:xfrm rot="5400000">
            <a:off x="-1353794" y="2203964"/>
            <a:ext cx="3501000" cy="1077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700" b="1" i="0" u="none" strike="noStrike" cap="none">
                <a:solidFill>
                  <a:srgbClr val="F7F7F7"/>
                </a:solidFill>
                <a:latin typeface="Barlow"/>
                <a:ea typeface="Barlow"/>
                <a:cs typeface="Barlow"/>
                <a:sym typeface="Barlow"/>
              </a:rPr>
              <a:t>REAL ESTATE LISTING </a:t>
            </a:r>
            <a:endParaRPr sz="700"/>
          </a:p>
        </p:txBody>
      </p:sp>
      <p:grpSp>
        <p:nvGrpSpPr>
          <p:cNvPr id="350" name="Google Shape;350;p37"/>
          <p:cNvGrpSpPr/>
          <p:nvPr/>
        </p:nvGrpSpPr>
        <p:grpSpPr>
          <a:xfrm>
            <a:off x="945427" y="481600"/>
            <a:ext cx="4188976" cy="3724563"/>
            <a:chOff x="1393553" y="477515"/>
            <a:chExt cx="9687734" cy="9932167"/>
          </a:xfrm>
        </p:grpSpPr>
        <p:sp>
          <p:nvSpPr>
            <p:cNvPr id="351" name="Google Shape;351;p37"/>
            <p:cNvSpPr txBox="1"/>
            <p:nvPr/>
          </p:nvSpPr>
          <p:spPr>
            <a:xfrm>
              <a:off x="1969987" y="477515"/>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Ridge</a:t>
              </a:r>
              <a:endParaRPr sz="1200"/>
            </a:p>
          </p:txBody>
        </p:sp>
        <p:sp>
          <p:nvSpPr>
            <p:cNvPr id="352" name="Google Shape;352;p37"/>
            <p:cNvSpPr txBox="1"/>
            <p:nvPr/>
          </p:nvSpPr>
          <p:spPr>
            <a:xfrm>
              <a:off x="1393553" y="3842381"/>
              <a:ext cx="9111300" cy="6567300"/>
            </a:xfrm>
            <a:prstGeom prst="rect">
              <a:avLst/>
            </a:prstGeom>
            <a:noFill/>
            <a:ln>
              <a:noFill/>
            </a:ln>
          </p:spPr>
          <p:txBody>
            <a:bodyPr spcFirstLastPara="1" wrap="square" lIns="0" tIns="0" rIns="0" bIns="0" anchor="t" anchorCtr="0">
              <a:spAutoFit/>
            </a:bodyPr>
            <a:lstStyle/>
            <a:p>
              <a:pPr marL="457200" marR="0" lvl="0" indent="-330200" algn="l" rtl="0">
                <a:lnSpc>
                  <a:spcPct val="150000"/>
                </a:lnSpc>
                <a:spcBef>
                  <a:spcPts val="0"/>
                </a:spcBef>
                <a:spcAft>
                  <a:spcPts val="0"/>
                </a:spcAft>
                <a:buClr>
                  <a:schemeClr val="dk1"/>
                </a:buClr>
                <a:buSzPts val="1600"/>
                <a:buFont typeface="Barlow"/>
                <a:buChar char="●"/>
              </a:pPr>
              <a:r>
                <a:rPr lang="en" sz="1600" b="1">
                  <a:solidFill>
                    <a:schemeClr val="dk1"/>
                  </a:solidFill>
                  <a:latin typeface="Barlow"/>
                  <a:ea typeface="Barlow"/>
                  <a:cs typeface="Barlow"/>
                  <a:sym typeface="Barlow"/>
                </a:rPr>
                <a:t>Best fit: λ = 0.000671161</a:t>
              </a:r>
              <a:endParaRPr sz="16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6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600" b="1">
                  <a:solidFill>
                    <a:schemeClr val="dk1"/>
                  </a:solidFill>
                  <a:latin typeface="Barlow"/>
                  <a:ea typeface="Barlow"/>
                  <a:cs typeface="Barlow"/>
                  <a:sym typeface="Barlow"/>
                </a:rPr>
                <a:t>RMSE</a:t>
              </a:r>
              <a:r>
                <a:rPr lang="en" sz="1600" b="1" baseline="-25000">
                  <a:solidFill>
                    <a:schemeClr val="dk1"/>
                  </a:solidFill>
                  <a:latin typeface="Barlow"/>
                  <a:ea typeface="Barlow"/>
                  <a:cs typeface="Barlow"/>
                  <a:sym typeface="Barlow"/>
                </a:rPr>
                <a:t>fit</a:t>
              </a:r>
              <a:r>
                <a:rPr lang="en" sz="1600" b="1">
                  <a:solidFill>
                    <a:schemeClr val="dk1"/>
                  </a:solidFill>
                  <a:latin typeface="Barlow"/>
                  <a:ea typeface="Barlow"/>
                  <a:cs typeface="Barlow"/>
                  <a:sym typeface="Barlow"/>
                </a:rPr>
                <a:t> = 44817.955586</a:t>
              </a:r>
              <a:endParaRPr sz="16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600" b="1">
                  <a:solidFill>
                    <a:schemeClr val="dk1"/>
                  </a:solidFill>
                  <a:latin typeface="Barlow"/>
                  <a:ea typeface="Barlow"/>
                  <a:cs typeface="Barlow"/>
                  <a:sym typeface="Barlow"/>
                </a:rPr>
                <a:t>R^2</a:t>
              </a:r>
              <a:r>
                <a:rPr lang="en" sz="1600" b="1" baseline="-25000">
                  <a:solidFill>
                    <a:schemeClr val="dk1"/>
                  </a:solidFill>
                  <a:latin typeface="Barlow"/>
                  <a:ea typeface="Barlow"/>
                  <a:cs typeface="Barlow"/>
                  <a:sym typeface="Barlow"/>
                </a:rPr>
                <a:t>fit</a:t>
              </a:r>
              <a:r>
                <a:rPr lang="en" sz="1600" b="1">
                  <a:solidFill>
                    <a:schemeClr val="dk1"/>
                  </a:solidFill>
                  <a:latin typeface="Barlow"/>
                  <a:ea typeface="Barlow"/>
                  <a:cs typeface="Barlow"/>
                  <a:sym typeface="Barlow"/>
                </a:rPr>
                <a:t>. = 0.813782</a:t>
              </a:r>
              <a:endParaRPr sz="16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6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600" b="1">
                  <a:solidFill>
                    <a:schemeClr val="dk1"/>
                  </a:solidFill>
                  <a:latin typeface="Barlow"/>
                  <a:ea typeface="Barlow"/>
                  <a:cs typeface="Barlow"/>
                  <a:sym typeface="Barlow"/>
                </a:rPr>
                <a:t>E(RMSE</a:t>
              </a:r>
              <a:r>
                <a:rPr lang="en" sz="1600" b="1" baseline="-25000">
                  <a:solidFill>
                    <a:schemeClr val="dk1"/>
                  </a:solidFill>
                  <a:latin typeface="Barlow"/>
                  <a:ea typeface="Barlow"/>
                  <a:cs typeface="Barlow"/>
                  <a:sym typeface="Barlow"/>
                </a:rPr>
                <a:t> test</a:t>
              </a:r>
              <a:r>
                <a:rPr lang="en" sz="1600" b="1">
                  <a:solidFill>
                    <a:schemeClr val="dk1"/>
                  </a:solidFill>
                  <a:latin typeface="Barlow"/>
                  <a:ea typeface="Barlow"/>
                  <a:cs typeface="Barlow"/>
                  <a:sym typeface="Barlow"/>
                </a:rPr>
                <a:t>)  = 44893.861264</a:t>
              </a:r>
              <a:endParaRPr sz="16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600" b="1">
                  <a:solidFill>
                    <a:schemeClr val="dk1"/>
                  </a:solidFill>
                  <a:latin typeface="Barlow"/>
                  <a:ea typeface="Barlow"/>
                  <a:cs typeface="Barlow"/>
                  <a:sym typeface="Barlow"/>
                </a:rPr>
                <a:t>E(R^2</a:t>
              </a:r>
              <a:r>
                <a:rPr lang="en" sz="1600" b="1" baseline="-25000">
                  <a:solidFill>
                    <a:schemeClr val="dk1"/>
                  </a:solidFill>
                  <a:latin typeface="Barlow"/>
                  <a:ea typeface="Barlow"/>
                  <a:cs typeface="Barlow"/>
                  <a:sym typeface="Barlow"/>
                </a:rPr>
                <a:t> test</a:t>
              </a:r>
              <a:r>
                <a:rPr lang="en" sz="1600" b="1">
                  <a:solidFill>
                    <a:schemeClr val="dk1"/>
                  </a:solidFill>
                  <a:latin typeface="Barlow"/>
                  <a:ea typeface="Barlow"/>
                  <a:cs typeface="Barlow"/>
                  <a:sym typeface="Barlow"/>
                </a:rPr>
                <a:t>) = 0.812610</a:t>
              </a:r>
              <a:endParaRPr sz="700" b="1"/>
            </a:p>
          </p:txBody>
        </p:sp>
      </p:grpSp>
      <p:sp>
        <p:nvSpPr>
          <p:cNvPr id="353" name="Google Shape;353;p37"/>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4" name="Google Shape;354;p37"/>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55" name="Google Shape;355;p37"/>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pic>
        <p:nvPicPr>
          <p:cNvPr id="356" name="Google Shape;356;p37"/>
          <p:cNvPicPr preferRelativeResize="0"/>
          <p:nvPr/>
        </p:nvPicPr>
        <p:blipFill>
          <a:blip r:embed="rId3">
            <a:alphaModFix/>
          </a:blip>
          <a:stretch>
            <a:fillRect/>
          </a:stretch>
        </p:blipFill>
        <p:spPr>
          <a:xfrm>
            <a:off x="4457102" y="0"/>
            <a:ext cx="4686897" cy="5143500"/>
          </a:xfrm>
          <a:prstGeom prst="rect">
            <a:avLst/>
          </a:prstGeom>
          <a:noFill/>
          <a:ln>
            <a:noFill/>
          </a:ln>
        </p:spPr>
      </p:pic>
      <p:sp>
        <p:nvSpPr>
          <p:cNvPr id="357" name="Google Shape;357;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61"/>
        <p:cNvGrpSpPr/>
        <p:nvPr/>
      </p:nvGrpSpPr>
      <p:grpSpPr>
        <a:xfrm>
          <a:off x="0" y="0"/>
          <a:ext cx="0" cy="0"/>
          <a:chOff x="0" y="0"/>
          <a:chExt cx="0" cy="0"/>
        </a:xfrm>
      </p:grpSpPr>
      <p:sp>
        <p:nvSpPr>
          <p:cNvPr id="362" name="Google Shape;362;p38"/>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63" name="Google Shape;363;p38"/>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sp>
        <p:nvSpPr>
          <p:cNvPr id="364" name="Google Shape;364;p38"/>
          <p:cNvSpPr txBox="1"/>
          <p:nvPr/>
        </p:nvSpPr>
        <p:spPr>
          <a:xfrm rot="5400000">
            <a:off x="-1353794" y="2203964"/>
            <a:ext cx="3501000" cy="1077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700" b="1" i="0" u="none" strike="noStrike" cap="none">
                <a:solidFill>
                  <a:srgbClr val="F7F7F7"/>
                </a:solidFill>
                <a:latin typeface="Barlow"/>
                <a:ea typeface="Barlow"/>
                <a:cs typeface="Barlow"/>
                <a:sym typeface="Barlow"/>
              </a:rPr>
              <a:t>REAL ESTATE LISTING </a:t>
            </a:r>
            <a:endParaRPr sz="700"/>
          </a:p>
        </p:txBody>
      </p:sp>
      <p:grpSp>
        <p:nvGrpSpPr>
          <p:cNvPr id="365" name="Google Shape;365;p38"/>
          <p:cNvGrpSpPr/>
          <p:nvPr/>
        </p:nvGrpSpPr>
        <p:grpSpPr>
          <a:xfrm>
            <a:off x="945427" y="481600"/>
            <a:ext cx="4188976" cy="3917050"/>
            <a:chOff x="1393553" y="477515"/>
            <a:chExt cx="9687734" cy="10445467"/>
          </a:xfrm>
        </p:grpSpPr>
        <p:sp>
          <p:nvSpPr>
            <p:cNvPr id="366" name="Google Shape;366;p38"/>
            <p:cNvSpPr txBox="1"/>
            <p:nvPr/>
          </p:nvSpPr>
          <p:spPr>
            <a:xfrm>
              <a:off x="1969987" y="477515"/>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Decision Tree</a:t>
              </a:r>
              <a:endParaRPr sz="1200"/>
            </a:p>
          </p:txBody>
        </p:sp>
        <p:sp>
          <p:nvSpPr>
            <p:cNvPr id="367" name="Google Shape;367;p38"/>
            <p:cNvSpPr txBox="1"/>
            <p:nvPr/>
          </p:nvSpPr>
          <p:spPr>
            <a:xfrm>
              <a:off x="1393553" y="3842381"/>
              <a:ext cx="9111300" cy="7080600"/>
            </a:xfrm>
            <a:prstGeom prst="rect">
              <a:avLst/>
            </a:prstGeom>
            <a:noFill/>
            <a:ln>
              <a:noFill/>
            </a:ln>
          </p:spPr>
          <p:txBody>
            <a:bodyPr spcFirstLastPara="1" wrap="square" lIns="0" tIns="0" rIns="0" bIns="0" anchor="t" anchorCtr="0">
              <a:spAutoFit/>
            </a:bodyPr>
            <a:lstStyle/>
            <a:p>
              <a:pPr marL="457200" marR="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Best fit: depth = 17</a:t>
              </a:r>
              <a:endParaRPr sz="1500" b="1">
                <a:solidFill>
                  <a:schemeClr val="dk1"/>
                </a:solidFill>
                <a:latin typeface="Barlow"/>
                <a:ea typeface="Barlow"/>
                <a:cs typeface="Barlow"/>
                <a:sym typeface="Barlow"/>
              </a:endParaRPr>
            </a:p>
            <a:p>
              <a:pPr marL="457200" marR="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	       max node = 793</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RMSE</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0.980811</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R^2</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14386.833894</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E(RMSE</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17734.668799</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E(R^2</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0.970752</a:t>
              </a:r>
              <a:endParaRPr sz="1500" b="1"/>
            </a:p>
          </p:txBody>
        </p:sp>
      </p:grpSp>
      <p:sp>
        <p:nvSpPr>
          <p:cNvPr id="368" name="Google Shape;368;p38"/>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9" name="Google Shape;369;p38"/>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70" name="Google Shape;370;p38"/>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pic>
        <p:nvPicPr>
          <p:cNvPr id="371" name="Google Shape;371;p38"/>
          <p:cNvPicPr preferRelativeResize="0"/>
          <p:nvPr/>
        </p:nvPicPr>
        <p:blipFill>
          <a:blip r:embed="rId3">
            <a:alphaModFix/>
          </a:blip>
          <a:stretch>
            <a:fillRect/>
          </a:stretch>
        </p:blipFill>
        <p:spPr>
          <a:xfrm>
            <a:off x="4228801" y="0"/>
            <a:ext cx="4915199" cy="5143500"/>
          </a:xfrm>
          <a:prstGeom prst="rect">
            <a:avLst/>
          </a:prstGeom>
          <a:noFill/>
          <a:ln>
            <a:noFill/>
          </a:ln>
        </p:spPr>
      </p:pic>
      <p:sp>
        <p:nvSpPr>
          <p:cNvPr id="372" name="Google Shape;372;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76"/>
        <p:cNvGrpSpPr/>
        <p:nvPr/>
      </p:nvGrpSpPr>
      <p:grpSpPr>
        <a:xfrm>
          <a:off x="0" y="0"/>
          <a:ext cx="0" cy="0"/>
          <a:chOff x="0" y="0"/>
          <a:chExt cx="0" cy="0"/>
        </a:xfrm>
      </p:grpSpPr>
      <p:sp>
        <p:nvSpPr>
          <p:cNvPr id="377" name="Google Shape;377;p39"/>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78" name="Google Shape;378;p39"/>
          <p:cNvSpPr txBox="1"/>
          <p:nvPr/>
        </p:nvSpPr>
        <p:spPr>
          <a:xfrm>
            <a:off x="174527" y="4651900"/>
            <a:ext cx="479400" cy="1386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None/>
            </a:pPr>
            <a:r>
              <a:rPr lang="en" sz="900" b="1" i="0" u="none" strike="noStrike" cap="none">
                <a:solidFill>
                  <a:srgbClr val="F7F7F7"/>
                </a:solidFill>
                <a:latin typeface="Barlow"/>
                <a:ea typeface="Barlow"/>
                <a:cs typeface="Barlow"/>
                <a:sym typeface="Barlow"/>
              </a:rPr>
              <a:t>13–15</a:t>
            </a:r>
            <a:endParaRPr sz="700"/>
          </a:p>
        </p:txBody>
      </p:sp>
      <p:sp>
        <p:nvSpPr>
          <p:cNvPr id="379" name="Google Shape;379;p39"/>
          <p:cNvSpPr txBox="1"/>
          <p:nvPr/>
        </p:nvSpPr>
        <p:spPr>
          <a:xfrm rot="5400000">
            <a:off x="-1353794" y="2203964"/>
            <a:ext cx="3501000" cy="1077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700" b="1" i="0" u="none" strike="noStrike" cap="none">
                <a:solidFill>
                  <a:srgbClr val="F7F7F7"/>
                </a:solidFill>
                <a:latin typeface="Barlow"/>
                <a:ea typeface="Barlow"/>
                <a:cs typeface="Barlow"/>
                <a:sym typeface="Barlow"/>
              </a:rPr>
              <a:t>REAL ESTATE LISTING </a:t>
            </a:r>
            <a:endParaRPr sz="700"/>
          </a:p>
        </p:txBody>
      </p:sp>
      <p:grpSp>
        <p:nvGrpSpPr>
          <p:cNvPr id="380" name="Google Shape;380;p39"/>
          <p:cNvGrpSpPr/>
          <p:nvPr/>
        </p:nvGrpSpPr>
        <p:grpSpPr>
          <a:xfrm>
            <a:off x="945427" y="481600"/>
            <a:ext cx="4112776" cy="3570663"/>
            <a:chOff x="1393553" y="477515"/>
            <a:chExt cx="9511508" cy="9521767"/>
          </a:xfrm>
        </p:grpSpPr>
        <p:sp>
          <p:nvSpPr>
            <p:cNvPr id="381" name="Google Shape;381;p39"/>
            <p:cNvSpPr txBox="1"/>
            <p:nvPr/>
          </p:nvSpPr>
          <p:spPr>
            <a:xfrm>
              <a:off x="1793761" y="477515"/>
              <a:ext cx="9111300" cy="1559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800" b="1">
                  <a:solidFill>
                    <a:srgbClr val="6C9286"/>
                  </a:solidFill>
                  <a:latin typeface="Barlow"/>
                  <a:ea typeface="Barlow"/>
                  <a:cs typeface="Barlow"/>
                  <a:sym typeface="Barlow"/>
                </a:rPr>
                <a:t>Random Forest</a:t>
              </a:r>
              <a:endParaRPr sz="1200"/>
            </a:p>
          </p:txBody>
        </p:sp>
        <p:sp>
          <p:nvSpPr>
            <p:cNvPr id="382" name="Google Shape;382;p39"/>
            <p:cNvSpPr txBox="1"/>
            <p:nvPr/>
          </p:nvSpPr>
          <p:spPr>
            <a:xfrm>
              <a:off x="1393553" y="3842381"/>
              <a:ext cx="9111300" cy="6156900"/>
            </a:xfrm>
            <a:prstGeom prst="rect">
              <a:avLst/>
            </a:prstGeom>
            <a:noFill/>
            <a:ln>
              <a:noFill/>
            </a:ln>
          </p:spPr>
          <p:txBody>
            <a:bodyPr spcFirstLastPara="1" wrap="square" lIns="0" tIns="0" rIns="0" bIns="0" anchor="t" anchorCtr="0">
              <a:spAutoFit/>
            </a:bodyPr>
            <a:lstStyle/>
            <a:p>
              <a:pPr marL="457200" marR="0" lvl="0" indent="-323850" algn="l" rtl="0">
                <a:lnSpc>
                  <a:spcPct val="150000"/>
                </a:lnSpc>
                <a:spcBef>
                  <a:spcPts val="0"/>
                </a:spcBef>
                <a:spcAft>
                  <a:spcPts val="0"/>
                </a:spcAft>
                <a:buClr>
                  <a:schemeClr val="dk1"/>
                </a:buClr>
                <a:buSzPts val="1500"/>
                <a:buFont typeface="Barlow"/>
                <a:buChar char="●"/>
              </a:pPr>
              <a:r>
                <a:rPr lang="en" sz="1500" b="1">
                  <a:solidFill>
                    <a:schemeClr val="dk1"/>
                  </a:solidFill>
                  <a:latin typeface="Barlow"/>
                  <a:ea typeface="Barlow"/>
                  <a:cs typeface="Barlow"/>
                  <a:sym typeface="Barlow"/>
                </a:rPr>
                <a:t>Best fit: depth = 21</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RMSE</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14543.179298</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R^2</a:t>
              </a:r>
              <a:r>
                <a:rPr lang="en" sz="1500" b="1" baseline="-25000">
                  <a:solidFill>
                    <a:schemeClr val="dk1"/>
                  </a:solidFill>
                  <a:latin typeface="Barlow"/>
                  <a:ea typeface="Barlow"/>
                  <a:cs typeface="Barlow"/>
                  <a:sym typeface="Barlow"/>
                </a:rPr>
                <a:t>fit</a:t>
              </a:r>
              <a:r>
                <a:rPr lang="en" sz="1500" b="1">
                  <a:solidFill>
                    <a:schemeClr val="dk1"/>
                  </a:solidFill>
                  <a:latin typeface="Barlow"/>
                  <a:ea typeface="Barlow"/>
                  <a:cs typeface="Barlow"/>
                  <a:sym typeface="Barlow"/>
                </a:rPr>
                <a:t>. = 0.980392</a:t>
              </a:r>
              <a:endParaRPr sz="1500" b="1">
                <a:solidFill>
                  <a:schemeClr val="dk1"/>
                </a:solidFill>
                <a:latin typeface="Barlow"/>
                <a:ea typeface="Barlow"/>
                <a:cs typeface="Barlow"/>
                <a:sym typeface="Barlow"/>
              </a:endParaRPr>
            </a:p>
            <a:p>
              <a:pPr marL="0" marR="0" lvl="0" indent="0" algn="l" rtl="0">
                <a:lnSpc>
                  <a:spcPct val="150000"/>
                </a:lnSpc>
                <a:spcBef>
                  <a:spcPts val="0"/>
                </a:spcBef>
                <a:spcAft>
                  <a:spcPts val="0"/>
                </a:spcAft>
                <a:buNone/>
              </a:pP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E(RMSE</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17726.704161</a:t>
              </a:r>
              <a:endParaRPr sz="1500" b="1">
                <a:solidFill>
                  <a:schemeClr val="dk1"/>
                </a:solidFill>
                <a:latin typeface="Barlow"/>
                <a:ea typeface="Barlow"/>
                <a:cs typeface="Barlow"/>
                <a:sym typeface="Barlow"/>
              </a:endParaRPr>
            </a:p>
            <a:p>
              <a:pPr marL="457200" lvl="0" indent="0" algn="l" rtl="0">
                <a:lnSpc>
                  <a:spcPct val="150000"/>
                </a:lnSpc>
                <a:spcBef>
                  <a:spcPts val="0"/>
                </a:spcBef>
                <a:spcAft>
                  <a:spcPts val="0"/>
                </a:spcAft>
                <a:buNone/>
              </a:pPr>
              <a:r>
                <a:rPr lang="en" sz="1500" b="1">
                  <a:solidFill>
                    <a:schemeClr val="dk1"/>
                  </a:solidFill>
                  <a:latin typeface="Barlow"/>
                  <a:ea typeface="Barlow"/>
                  <a:cs typeface="Barlow"/>
                  <a:sym typeface="Barlow"/>
                </a:rPr>
                <a:t>E(R^2</a:t>
              </a:r>
              <a:r>
                <a:rPr lang="en" sz="1500" b="1" baseline="-25000">
                  <a:solidFill>
                    <a:schemeClr val="dk1"/>
                  </a:solidFill>
                  <a:latin typeface="Barlow"/>
                  <a:ea typeface="Barlow"/>
                  <a:cs typeface="Barlow"/>
                  <a:sym typeface="Barlow"/>
                </a:rPr>
                <a:t> test</a:t>
              </a:r>
              <a:r>
                <a:rPr lang="en" sz="1500" b="1">
                  <a:solidFill>
                    <a:schemeClr val="dk1"/>
                  </a:solidFill>
                  <a:latin typeface="Barlow"/>
                  <a:ea typeface="Barlow"/>
                  <a:cs typeface="Barlow"/>
                  <a:sym typeface="Barlow"/>
                </a:rPr>
                <a:t>) = 0.970781</a:t>
              </a:r>
              <a:endParaRPr sz="1500" b="1"/>
            </a:p>
          </p:txBody>
        </p:sp>
      </p:grpSp>
      <p:sp>
        <p:nvSpPr>
          <p:cNvPr id="383" name="Google Shape;383;p39"/>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4" name="Google Shape;384;p39"/>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385" name="Google Shape;385;p39"/>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Model Selections</a:t>
            </a:r>
            <a:endParaRPr sz="2100"/>
          </a:p>
        </p:txBody>
      </p:sp>
      <p:pic>
        <p:nvPicPr>
          <p:cNvPr id="386" name="Google Shape;386;p39"/>
          <p:cNvPicPr preferRelativeResize="0"/>
          <p:nvPr/>
        </p:nvPicPr>
        <p:blipFill>
          <a:blip r:embed="rId3">
            <a:alphaModFix/>
          </a:blip>
          <a:stretch>
            <a:fillRect/>
          </a:stretch>
        </p:blipFill>
        <p:spPr>
          <a:xfrm>
            <a:off x="4201946" y="0"/>
            <a:ext cx="4942058" cy="5143500"/>
          </a:xfrm>
          <a:prstGeom prst="rect">
            <a:avLst/>
          </a:prstGeom>
          <a:noFill/>
          <a:ln>
            <a:noFill/>
          </a:ln>
        </p:spPr>
      </p:pic>
      <p:sp>
        <p:nvSpPr>
          <p:cNvPr id="387" name="Google Shape;38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391"/>
        <p:cNvGrpSpPr/>
        <p:nvPr/>
      </p:nvGrpSpPr>
      <p:grpSpPr>
        <a:xfrm>
          <a:off x="0" y="0"/>
          <a:ext cx="0" cy="0"/>
          <a:chOff x="0" y="0"/>
          <a:chExt cx="0" cy="0"/>
        </a:xfrm>
      </p:grpSpPr>
      <p:sp>
        <p:nvSpPr>
          <p:cNvPr id="392" name="Google Shape;392;p40"/>
          <p:cNvSpPr/>
          <p:nvPr/>
        </p:nvSpPr>
        <p:spPr>
          <a:xfrm>
            <a:off x="0" y="0"/>
            <a:ext cx="857400" cy="5143500"/>
          </a:xfrm>
          <a:prstGeom prst="rect">
            <a:avLst/>
          </a:prstGeom>
          <a:solidFill>
            <a:srgbClr val="6C92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3" name="Google Shape;393;p40"/>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394" name="Google Shape;394;p40"/>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Report R^2 &amp; RMSE</a:t>
            </a:r>
            <a:endParaRPr sz="700"/>
          </a:p>
        </p:txBody>
      </p:sp>
      <p:sp>
        <p:nvSpPr>
          <p:cNvPr id="395" name="Google Shape;395;p40"/>
          <p:cNvSpPr txBox="1"/>
          <p:nvPr/>
        </p:nvSpPr>
        <p:spPr>
          <a:xfrm rot="5400000">
            <a:off x="-1497756" y="1848839"/>
            <a:ext cx="3501000" cy="643500"/>
          </a:xfrm>
          <a:prstGeom prst="rect">
            <a:avLst/>
          </a:prstGeom>
          <a:noFill/>
          <a:ln>
            <a:noFill/>
          </a:ln>
        </p:spPr>
        <p:txBody>
          <a:bodyPr spcFirstLastPara="1" wrap="square" lIns="0" tIns="0" rIns="0" bIns="0" anchor="t" anchorCtr="0">
            <a:spAutoFit/>
          </a:bodyPr>
          <a:lstStyle/>
          <a:p>
            <a:pPr marL="0" lvl="1" indent="0" algn="l" rtl="0">
              <a:lnSpc>
                <a:spcPct val="120000"/>
              </a:lnSpc>
              <a:spcBef>
                <a:spcPts val="0"/>
              </a:spcBef>
              <a:spcAft>
                <a:spcPts val="0"/>
              </a:spcAft>
              <a:buClr>
                <a:schemeClr val="dk1"/>
              </a:buClr>
              <a:buFont typeface="Arial"/>
              <a:buNone/>
            </a:pPr>
            <a:r>
              <a:rPr lang="en" sz="1900" b="1">
                <a:solidFill>
                  <a:srgbClr val="F7F7F7"/>
                </a:solidFill>
                <a:latin typeface="Barlow"/>
                <a:ea typeface="Barlow"/>
                <a:cs typeface="Barlow"/>
                <a:sym typeface="Barlow"/>
              </a:rPr>
              <a:t>Result Comparison</a:t>
            </a:r>
            <a:endParaRPr sz="2100">
              <a:solidFill>
                <a:schemeClr val="dk1"/>
              </a:solidFill>
            </a:endParaRPr>
          </a:p>
          <a:p>
            <a:pPr marL="0" marR="0" lvl="1" indent="0" algn="l" rtl="0">
              <a:lnSpc>
                <a:spcPct val="120000"/>
              </a:lnSpc>
              <a:spcBef>
                <a:spcPts val="0"/>
              </a:spcBef>
              <a:spcAft>
                <a:spcPts val="0"/>
              </a:spcAft>
              <a:buNone/>
            </a:pPr>
            <a:endParaRPr sz="1900" b="1">
              <a:solidFill>
                <a:srgbClr val="F7F7F7"/>
              </a:solidFill>
              <a:latin typeface="Barlow"/>
              <a:ea typeface="Barlow"/>
              <a:cs typeface="Barlow"/>
              <a:sym typeface="Barlow"/>
            </a:endParaRPr>
          </a:p>
        </p:txBody>
      </p:sp>
      <p:graphicFrame>
        <p:nvGraphicFramePr>
          <p:cNvPr id="396" name="Google Shape;396;p40"/>
          <p:cNvGraphicFramePr/>
          <p:nvPr/>
        </p:nvGraphicFramePr>
        <p:xfrm>
          <a:off x="1175900" y="1284175"/>
          <a:ext cx="7669425" cy="2973540"/>
        </p:xfrm>
        <a:graphic>
          <a:graphicData uri="http://schemas.openxmlformats.org/drawingml/2006/table">
            <a:tbl>
              <a:tblPr>
                <a:noFill/>
                <a:tableStyleId>{9BF3D6A2-6F7D-47C4-80A5-ED948736546E}</a:tableStyleId>
              </a:tblPr>
              <a:tblGrid>
                <a:gridCol w="1529325">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71075">
                  <a:extLst>
                    <a:ext uri="{9D8B030D-6E8A-4147-A177-3AD203B41FA5}">
                      <a16:colId xmlns:a16="http://schemas.microsoft.com/office/drawing/2014/main" val="20004"/>
                    </a:ext>
                  </a:extLst>
                </a:gridCol>
                <a:gridCol w="1249525">
                  <a:extLst>
                    <a:ext uri="{9D8B030D-6E8A-4147-A177-3AD203B41FA5}">
                      <a16:colId xmlns:a16="http://schemas.microsoft.com/office/drawing/2014/main" val="20005"/>
                    </a:ext>
                  </a:extLst>
                </a:gridCol>
              </a:tblGrid>
              <a:tr h="431300">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Best λ</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RMSE</a:t>
                      </a:r>
                      <a:r>
                        <a:rPr lang="en" b="1" baseline="-25000">
                          <a:solidFill>
                            <a:schemeClr val="dk1"/>
                          </a:solidFill>
                        </a:rPr>
                        <a:t>fit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R^2</a:t>
                      </a:r>
                      <a:r>
                        <a:rPr lang="en" b="1" baseline="-25000">
                          <a:solidFill>
                            <a:schemeClr val="dk1"/>
                          </a:solidFill>
                        </a:rPr>
                        <a:t>fit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E(RMSE</a:t>
                      </a:r>
                      <a:r>
                        <a:rPr lang="en" b="1" baseline="-25000">
                          <a:solidFill>
                            <a:schemeClr val="dk1"/>
                          </a:solidFill>
                        </a:rPr>
                        <a:t> test</a:t>
                      </a:r>
                      <a:r>
                        <a:rPr lang="en" b="1">
                          <a:solidFill>
                            <a:schemeClr val="dk1"/>
                          </a:solidFill>
                        </a:rPr>
                        <a: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E(R^2</a:t>
                      </a:r>
                      <a:r>
                        <a:rPr lang="en" b="1" baseline="-25000">
                          <a:solidFill>
                            <a:schemeClr val="dk1"/>
                          </a:solidFill>
                        </a:rPr>
                        <a:t> test</a:t>
                      </a:r>
                      <a:r>
                        <a:rPr lang="en" b="1">
                          <a:solidFill>
                            <a:schemeClr val="dk1"/>
                          </a:solidFill>
                        </a:rPr>
                        <a: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15325">
                <a:tc>
                  <a:txBody>
                    <a:bodyPr/>
                    <a:lstStyle/>
                    <a:p>
                      <a:pPr marL="0" lvl="0" indent="0" algn="l" rtl="0">
                        <a:spcBef>
                          <a:spcPts val="0"/>
                        </a:spcBef>
                        <a:spcAft>
                          <a:spcPts val="0"/>
                        </a:spcAft>
                        <a:buNone/>
                      </a:pPr>
                      <a:r>
                        <a:rPr lang="en"/>
                        <a:t>Linear</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44817.903715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0.813782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44893.947386</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5325">
                <a:tc>
                  <a:txBody>
                    <a:bodyPr/>
                    <a:lstStyle/>
                    <a:p>
                      <a:pPr marL="0" lvl="0" indent="0" algn="l" rtl="0">
                        <a:spcBef>
                          <a:spcPts val="0"/>
                        </a:spcBef>
                        <a:spcAft>
                          <a:spcPts val="0"/>
                        </a:spcAft>
                        <a:buNone/>
                      </a:pPr>
                      <a:r>
                        <a:rPr lang="en"/>
                        <a:t>KNN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16851.562677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0.973673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18601.933899</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0.967749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15325">
                <a:tc>
                  <a:txBody>
                    <a:bodyPr/>
                    <a:lstStyle/>
                    <a:p>
                      <a:pPr marL="0" lvl="0" indent="0" algn="l" rtl="0">
                        <a:spcBef>
                          <a:spcPts val="0"/>
                        </a:spcBef>
                        <a:spcAft>
                          <a:spcPts val="0"/>
                        </a:spcAft>
                        <a:buNone/>
                      </a:pPr>
                      <a:r>
                        <a:rPr lang="en"/>
                        <a:t>Lasso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55000"/>
                        </a:lnSpc>
                        <a:spcBef>
                          <a:spcPts val="0"/>
                        </a:spcBef>
                        <a:spcAft>
                          <a:spcPts val="0"/>
                        </a:spcAft>
                        <a:buNone/>
                      </a:pPr>
                      <a:r>
                        <a:rPr lang="en" sz="1200">
                          <a:solidFill>
                            <a:schemeClr val="dk1"/>
                          </a:solidFill>
                        </a:rPr>
                        <a:t>1.6114143e-13</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44817.903715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0.813782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highlight>
                            <a:srgbClr val="FFD966"/>
                          </a:highlight>
                        </a:rPr>
                        <a:t>44894.386830</a:t>
                      </a:r>
                      <a:endParaRPr sz="1200">
                        <a:highlight>
                          <a:srgbClr val="FFD966"/>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0.812606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15325">
                <a:tc>
                  <a:txBody>
                    <a:bodyPr/>
                    <a:lstStyle/>
                    <a:p>
                      <a:pPr marL="0" lvl="0" indent="0" algn="l" rtl="0">
                        <a:spcBef>
                          <a:spcPts val="0"/>
                        </a:spcBef>
                        <a:spcAft>
                          <a:spcPts val="0"/>
                        </a:spcAft>
                        <a:buNone/>
                      </a:pPr>
                      <a:r>
                        <a:rPr lang="en"/>
                        <a:t>Ridge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55000"/>
                        </a:lnSpc>
                        <a:spcBef>
                          <a:spcPts val="0"/>
                        </a:spcBef>
                        <a:spcAft>
                          <a:spcPts val="0"/>
                        </a:spcAft>
                        <a:buNone/>
                      </a:pPr>
                      <a:r>
                        <a:rPr lang="en" sz="1300">
                          <a:solidFill>
                            <a:schemeClr val="dk1"/>
                          </a:solidFill>
                        </a:rPr>
                        <a:t>0.000671161</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highlight>
                            <a:srgbClr val="FFD966"/>
                          </a:highlight>
                        </a:rPr>
                        <a:t>44893.861264</a:t>
                      </a:r>
                      <a:endParaRPr sz="1200">
                        <a:highlight>
                          <a:srgbClr val="FFD966"/>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44893.861264</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5325">
                <a:tc>
                  <a:txBody>
                    <a:bodyPr/>
                    <a:lstStyle/>
                    <a:p>
                      <a:pPr marL="0" lvl="0" indent="0" algn="l" rtl="0">
                        <a:spcBef>
                          <a:spcPts val="0"/>
                        </a:spcBef>
                        <a:spcAft>
                          <a:spcPts val="0"/>
                        </a:spcAft>
                        <a:buNone/>
                      </a:pPr>
                      <a:r>
                        <a:rPr lang="en">
                          <a:solidFill>
                            <a:schemeClr val="dk1"/>
                          </a:solidFill>
                        </a:rPr>
                        <a:t>Decision Tree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highlight>
                            <a:srgbClr val="93C47D"/>
                          </a:highlight>
                        </a:rPr>
                        <a:t>14386.833894</a:t>
                      </a:r>
                      <a:endParaRPr sz="1200">
                        <a:highlight>
                          <a:srgbClr val="93C47D"/>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0.980811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17734.668799</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0.970752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15325">
                <a:tc>
                  <a:txBody>
                    <a:bodyPr/>
                    <a:lstStyle/>
                    <a:p>
                      <a:pPr marL="0" lvl="0" indent="0" algn="l" rtl="0">
                        <a:spcBef>
                          <a:spcPts val="0"/>
                        </a:spcBef>
                        <a:spcAft>
                          <a:spcPts val="0"/>
                        </a:spcAft>
                        <a:buNone/>
                      </a:pPr>
                      <a:r>
                        <a:rPr lang="en"/>
                        <a:t>Random Forest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14543.179298</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0.980392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highlight>
                            <a:srgbClr val="93C47D"/>
                          </a:highlight>
                        </a:rPr>
                        <a:t>17726.704161</a:t>
                      </a:r>
                      <a:endParaRPr sz="1200">
                        <a:highlight>
                          <a:srgbClr val="93C47D"/>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0.970781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97" name="Google Shape;397;p40"/>
          <p:cNvSpPr txBox="1"/>
          <p:nvPr/>
        </p:nvSpPr>
        <p:spPr>
          <a:xfrm>
            <a:off x="1463425" y="4390275"/>
            <a:ext cx="237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93C47D"/>
                </a:highlight>
              </a:rPr>
              <a:t>Best</a:t>
            </a:r>
            <a:r>
              <a:rPr lang="en"/>
              <a:t>	</a:t>
            </a:r>
            <a:r>
              <a:rPr lang="en">
                <a:highlight>
                  <a:srgbClr val="FFD966"/>
                </a:highlight>
              </a:rPr>
              <a:t>Worst</a:t>
            </a:r>
            <a:endParaRPr>
              <a:highlight>
                <a:srgbClr val="FFD966"/>
              </a:highlight>
            </a:endParaRPr>
          </a:p>
        </p:txBody>
      </p:sp>
      <p:sp>
        <p:nvSpPr>
          <p:cNvPr id="398" name="Google Shape;39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402"/>
        <p:cNvGrpSpPr/>
        <p:nvPr/>
      </p:nvGrpSpPr>
      <p:grpSpPr>
        <a:xfrm>
          <a:off x="0" y="0"/>
          <a:ext cx="0" cy="0"/>
          <a:chOff x="0" y="0"/>
          <a:chExt cx="0" cy="0"/>
        </a:xfrm>
      </p:grpSpPr>
      <p:sp>
        <p:nvSpPr>
          <p:cNvPr id="403" name="Google Shape;403;p41"/>
          <p:cNvSpPr/>
          <p:nvPr/>
        </p:nvSpPr>
        <p:spPr>
          <a:xfrm>
            <a:off x="0" y="0"/>
            <a:ext cx="857400" cy="5143500"/>
          </a:xfrm>
          <a:prstGeom prst="rect">
            <a:avLst/>
          </a:prstGeom>
          <a:solidFill>
            <a:srgbClr val="6C92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4" name="Google Shape;404;p41"/>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405" name="Google Shape;405;p41"/>
          <p:cNvSpPr txBox="1"/>
          <p:nvPr/>
        </p:nvSpPr>
        <p:spPr>
          <a:xfrm>
            <a:off x="1348075" y="462025"/>
            <a:ext cx="62274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Report R^2 &amp; RMSE (normalized)</a:t>
            </a:r>
            <a:endParaRPr sz="700"/>
          </a:p>
        </p:txBody>
      </p:sp>
      <p:sp>
        <p:nvSpPr>
          <p:cNvPr id="406" name="Google Shape;406;p41"/>
          <p:cNvSpPr txBox="1"/>
          <p:nvPr/>
        </p:nvSpPr>
        <p:spPr>
          <a:xfrm rot="5400000">
            <a:off x="-1497756" y="1848839"/>
            <a:ext cx="3501000" cy="643500"/>
          </a:xfrm>
          <a:prstGeom prst="rect">
            <a:avLst/>
          </a:prstGeom>
          <a:noFill/>
          <a:ln>
            <a:noFill/>
          </a:ln>
        </p:spPr>
        <p:txBody>
          <a:bodyPr spcFirstLastPara="1" wrap="square" lIns="0" tIns="0" rIns="0" bIns="0" anchor="t" anchorCtr="0">
            <a:spAutoFit/>
          </a:bodyPr>
          <a:lstStyle/>
          <a:p>
            <a:pPr marL="0" lvl="1" indent="0" algn="l" rtl="0">
              <a:lnSpc>
                <a:spcPct val="120000"/>
              </a:lnSpc>
              <a:spcBef>
                <a:spcPts val="0"/>
              </a:spcBef>
              <a:spcAft>
                <a:spcPts val="0"/>
              </a:spcAft>
              <a:buClr>
                <a:schemeClr val="dk1"/>
              </a:buClr>
              <a:buFont typeface="Arial"/>
              <a:buNone/>
            </a:pPr>
            <a:r>
              <a:rPr lang="en" sz="1900" b="1">
                <a:solidFill>
                  <a:srgbClr val="F7F7F7"/>
                </a:solidFill>
                <a:latin typeface="Barlow"/>
                <a:ea typeface="Barlow"/>
                <a:cs typeface="Barlow"/>
                <a:sym typeface="Barlow"/>
              </a:rPr>
              <a:t>Result Comparison</a:t>
            </a:r>
            <a:endParaRPr sz="2100">
              <a:solidFill>
                <a:schemeClr val="dk1"/>
              </a:solidFill>
            </a:endParaRPr>
          </a:p>
          <a:p>
            <a:pPr marL="0" marR="0" lvl="1" indent="0" algn="l" rtl="0">
              <a:lnSpc>
                <a:spcPct val="120000"/>
              </a:lnSpc>
              <a:spcBef>
                <a:spcPts val="0"/>
              </a:spcBef>
              <a:spcAft>
                <a:spcPts val="0"/>
              </a:spcAft>
              <a:buNone/>
            </a:pPr>
            <a:endParaRPr sz="1900" b="1">
              <a:solidFill>
                <a:srgbClr val="F7F7F7"/>
              </a:solidFill>
              <a:latin typeface="Barlow"/>
              <a:ea typeface="Barlow"/>
              <a:cs typeface="Barlow"/>
              <a:sym typeface="Barlow"/>
            </a:endParaRPr>
          </a:p>
        </p:txBody>
      </p:sp>
      <p:sp>
        <p:nvSpPr>
          <p:cNvPr id="407" name="Google Shape;407;p41"/>
          <p:cNvSpPr txBox="1"/>
          <p:nvPr/>
        </p:nvSpPr>
        <p:spPr>
          <a:xfrm>
            <a:off x="1332550" y="4435950"/>
            <a:ext cx="387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RMSE(normalized) = RMSE / mean(y)</a:t>
            </a:r>
            <a:endParaRPr/>
          </a:p>
        </p:txBody>
      </p:sp>
      <p:graphicFrame>
        <p:nvGraphicFramePr>
          <p:cNvPr id="408" name="Google Shape;408;p41"/>
          <p:cNvGraphicFramePr/>
          <p:nvPr/>
        </p:nvGraphicFramePr>
        <p:xfrm>
          <a:off x="1173125" y="1173975"/>
          <a:ext cx="7642525" cy="3048395"/>
        </p:xfrm>
        <a:graphic>
          <a:graphicData uri="http://schemas.openxmlformats.org/drawingml/2006/table">
            <a:tbl>
              <a:tblPr>
                <a:noFill/>
                <a:tableStyleId>{9BF3D6A2-6F7D-47C4-80A5-ED948736546E}</a:tableStyleId>
              </a:tblPr>
              <a:tblGrid>
                <a:gridCol w="1412650">
                  <a:extLst>
                    <a:ext uri="{9D8B030D-6E8A-4147-A177-3AD203B41FA5}">
                      <a16:colId xmlns:a16="http://schemas.microsoft.com/office/drawing/2014/main" val="20000"/>
                    </a:ext>
                  </a:extLst>
                </a:gridCol>
                <a:gridCol w="1245975">
                  <a:extLst>
                    <a:ext uri="{9D8B030D-6E8A-4147-A177-3AD203B41FA5}">
                      <a16:colId xmlns:a16="http://schemas.microsoft.com/office/drawing/2014/main" val="20001"/>
                    </a:ext>
                  </a:extLst>
                </a:gridCol>
                <a:gridCol w="1245975">
                  <a:extLst>
                    <a:ext uri="{9D8B030D-6E8A-4147-A177-3AD203B41FA5}">
                      <a16:colId xmlns:a16="http://schemas.microsoft.com/office/drawing/2014/main" val="20002"/>
                    </a:ext>
                  </a:extLst>
                </a:gridCol>
                <a:gridCol w="12459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1245975">
                  <a:extLst>
                    <a:ext uri="{9D8B030D-6E8A-4147-A177-3AD203B41FA5}">
                      <a16:colId xmlns:a16="http://schemas.microsoft.com/office/drawing/2014/main" val="20005"/>
                    </a:ext>
                  </a:extLst>
                </a:gridCol>
              </a:tblGrid>
              <a:tr h="49837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t>Best λ</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RMSE</a:t>
                      </a:r>
                      <a:r>
                        <a:rPr lang="en" b="1" baseline="-25000">
                          <a:solidFill>
                            <a:schemeClr val="dk1"/>
                          </a:solidFill>
                        </a:rPr>
                        <a:t>fit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R^2</a:t>
                      </a:r>
                      <a:r>
                        <a:rPr lang="en" b="1" baseline="-25000">
                          <a:solidFill>
                            <a:schemeClr val="dk1"/>
                          </a:solidFill>
                        </a:rPr>
                        <a:t>fit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E(RMSE</a:t>
                      </a:r>
                      <a:r>
                        <a:rPr lang="en" b="1" baseline="-25000">
                          <a:solidFill>
                            <a:schemeClr val="dk1"/>
                          </a:solidFill>
                        </a:rPr>
                        <a:t> test</a:t>
                      </a:r>
                      <a:r>
                        <a:rPr lang="en" b="1">
                          <a:solidFill>
                            <a:schemeClr val="dk1"/>
                          </a:solidFill>
                        </a:rPr>
                        <a: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E(R^2</a:t>
                      </a:r>
                      <a:r>
                        <a:rPr lang="en" b="1" baseline="-25000">
                          <a:solidFill>
                            <a:schemeClr val="dk1"/>
                          </a:solidFill>
                        </a:rPr>
                        <a:t> test</a:t>
                      </a:r>
                      <a:r>
                        <a:rPr lang="en" b="1">
                          <a:solidFill>
                            <a:schemeClr val="dk1"/>
                          </a:solidFill>
                        </a:rPr>
                        <a:t>)</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Linear</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0.813782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0.204678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KNN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0.0768289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0.973673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0.0848091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0.967749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Lasso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55000"/>
                        </a:lnSpc>
                        <a:spcBef>
                          <a:spcPts val="0"/>
                        </a:spcBef>
                        <a:spcAft>
                          <a:spcPts val="0"/>
                        </a:spcAft>
                        <a:buNone/>
                      </a:pPr>
                      <a:r>
                        <a:rPr lang="en" sz="1200">
                          <a:solidFill>
                            <a:schemeClr val="dk1"/>
                          </a:solidFill>
                        </a:rPr>
                        <a:t>1.6114143e-13</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0.813782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FFD966"/>
                          </a:highlight>
                        </a:rPr>
                        <a:t>0.204680</a:t>
                      </a:r>
                      <a:endParaRPr>
                        <a:highlight>
                          <a:srgbClr val="FFD966"/>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0.812606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Ridge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55000"/>
                        </a:lnSpc>
                        <a:spcBef>
                          <a:spcPts val="0"/>
                        </a:spcBef>
                        <a:spcAft>
                          <a:spcPts val="0"/>
                        </a:spcAft>
                        <a:buNone/>
                      </a:pPr>
                      <a:r>
                        <a:rPr lang="en" sz="1300">
                          <a:solidFill>
                            <a:schemeClr val="dk1"/>
                          </a:solidFill>
                        </a:rPr>
                        <a:t>0.000671161</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 </a:t>
                      </a:r>
                      <a:r>
                        <a:rPr lang="en">
                          <a:highlight>
                            <a:srgbClr val="FFD966"/>
                          </a:highlight>
                        </a:rPr>
                        <a:t>0.204332</a:t>
                      </a:r>
                      <a:endParaRPr>
                        <a:highlight>
                          <a:srgbClr val="FFD966"/>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0.204678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0.812610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Decision Tree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93C47D"/>
                          </a:highlight>
                        </a:rPr>
                        <a:t>0.0655917</a:t>
                      </a:r>
                      <a:endParaRPr>
                        <a:highlight>
                          <a:srgbClr val="93C47D"/>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0.980811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0.0808551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0.970752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80450">
                <a:tc>
                  <a:txBody>
                    <a:bodyPr/>
                    <a:lstStyle/>
                    <a:p>
                      <a:pPr marL="0" lvl="0" indent="0" algn="l" rtl="0">
                        <a:spcBef>
                          <a:spcPts val="0"/>
                        </a:spcBef>
                        <a:spcAft>
                          <a:spcPts val="0"/>
                        </a:spcAft>
                        <a:buNone/>
                      </a:pPr>
                      <a:r>
                        <a:rPr lang="en"/>
                        <a:t>Random Forest</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21</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0.0663046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0.980392</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highlight>
                            <a:srgbClr val="93C47D"/>
                          </a:highlight>
                        </a:rPr>
                        <a:t>0.0808188</a:t>
                      </a:r>
                      <a:endParaRPr>
                        <a:highlight>
                          <a:srgbClr val="93C47D"/>
                        </a:highligh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0.970781</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
        <p:nvSpPr>
          <p:cNvPr id="409" name="Google Shape;40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72"/>
        <p:cNvGrpSpPr/>
        <p:nvPr/>
      </p:nvGrpSpPr>
      <p:grpSpPr>
        <a:xfrm>
          <a:off x="0" y="0"/>
          <a:ext cx="0" cy="0"/>
          <a:chOff x="0" y="0"/>
          <a:chExt cx="0" cy="0"/>
        </a:xfrm>
      </p:grpSpPr>
      <p:sp>
        <p:nvSpPr>
          <p:cNvPr id="73" name="Google Shape;73;p15"/>
          <p:cNvSpPr/>
          <p:nvPr/>
        </p:nvSpPr>
        <p:spPr>
          <a:xfrm>
            <a:off x="8286750" y="-21125"/>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4" name="Google Shape;74;p15"/>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75" name="Google Shape;75;p15"/>
          <p:cNvSpPr txBox="1"/>
          <p:nvPr/>
        </p:nvSpPr>
        <p:spPr>
          <a:xfrm>
            <a:off x="790251" y="458688"/>
            <a:ext cx="4771500" cy="4773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100" b="1" dirty="0">
                <a:solidFill>
                  <a:srgbClr val="365B6D"/>
                </a:solidFill>
                <a:latin typeface="Barlow"/>
                <a:ea typeface="Barlow"/>
                <a:cs typeface="Barlow"/>
                <a:sym typeface="Barlow"/>
              </a:rPr>
              <a:t>Context &amp; Objective  </a:t>
            </a:r>
            <a:endParaRPr sz="700" dirty="0"/>
          </a:p>
        </p:txBody>
      </p:sp>
      <p:sp>
        <p:nvSpPr>
          <p:cNvPr id="76" name="Google Shape;76;p15"/>
          <p:cNvSpPr txBox="1"/>
          <p:nvPr/>
        </p:nvSpPr>
        <p:spPr>
          <a:xfrm rot="5400000">
            <a:off x="6859765" y="2111575"/>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Introduction</a:t>
            </a:r>
            <a:r>
              <a:rPr lang="en" sz="700" b="1" i="0" u="none" strike="noStrike" cap="none">
                <a:solidFill>
                  <a:srgbClr val="F7F7F7"/>
                </a:solidFill>
                <a:latin typeface="Barlow"/>
                <a:ea typeface="Barlow"/>
                <a:cs typeface="Barlow"/>
                <a:sym typeface="Barlow"/>
              </a:rPr>
              <a:t> </a:t>
            </a:r>
            <a:endParaRPr sz="700"/>
          </a:p>
        </p:txBody>
      </p:sp>
      <p:sp>
        <p:nvSpPr>
          <p:cNvPr id="77" name="Google Shape;77;p15"/>
          <p:cNvSpPr txBox="1"/>
          <p:nvPr/>
        </p:nvSpPr>
        <p:spPr>
          <a:xfrm>
            <a:off x="448700" y="1348000"/>
            <a:ext cx="6555300" cy="34401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rgbClr val="134F5C"/>
              </a:buClr>
              <a:buSzPts val="1700"/>
              <a:buFont typeface="Barlow Medium"/>
              <a:buChar char="●"/>
            </a:pPr>
            <a:r>
              <a:rPr lang="en" sz="1700">
                <a:solidFill>
                  <a:srgbClr val="134F5C"/>
                </a:solidFill>
                <a:latin typeface="Barlow Medium"/>
                <a:ea typeface="Barlow Medium"/>
                <a:cs typeface="Barlow Medium"/>
                <a:sym typeface="Barlow Medium"/>
              </a:rPr>
              <a:t>Urbanization and population growth lead to a rising demand for apartments</a:t>
            </a:r>
            <a:endParaRPr sz="1700">
              <a:solidFill>
                <a:srgbClr val="134F5C"/>
              </a:solidFill>
              <a:latin typeface="Barlow Medium"/>
              <a:ea typeface="Barlow Medium"/>
              <a:cs typeface="Barlow Medium"/>
              <a:sym typeface="Barlow Medium"/>
            </a:endParaRPr>
          </a:p>
          <a:p>
            <a:pPr marL="457200" lvl="0" indent="0" algn="l" rtl="0">
              <a:lnSpc>
                <a:spcPct val="115000"/>
              </a:lnSpc>
              <a:spcBef>
                <a:spcPts val="0"/>
              </a:spcBef>
              <a:spcAft>
                <a:spcPts val="0"/>
              </a:spcAft>
              <a:buNone/>
            </a:pPr>
            <a:endParaRPr sz="1700">
              <a:solidFill>
                <a:srgbClr val="134F5C"/>
              </a:solidFill>
              <a:latin typeface="Barlow Medium"/>
              <a:ea typeface="Barlow Medium"/>
              <a:cs typeface="Barlow Medium"/>
              <a:sym typeface="Barlow Medium"/>
            </a:endParaRPr>
          </a:p>
          <a:p>
            <a:pPr marL="457200" lvl="0" indent="-336550" algn="l" rtl="0">
              <a:lnSpc>
                <a:spcPct val="115000"/>
              </a:lnSpc>
              <a:spcBef>
                <a:spcPts val="0"/>
              </a:spcBef>
              <a:spcAft>
                <a:spcPts val="0"/>
              </a:spcAft>
              <a:buClr>
                <a:srgbClr val="134F5C"/>
              </a:buClr>
              <a:buSzPts val="1700"/>
              <a:buFont typeface="Barlow Medium"/>
              <a:buChar char="●"/>
            </a:pPr>
            <a:r>
              <a:rPr lang="en" sz="1700">
                <a:solidFill>
                  <a:srgbClr val="134F5C"/>
                </a:solidFill>
                <a:latin typeface="Barlow Medium"/>
                <a:ea typeface="Barlow Medium"/>
                <a:cs typeface="Barlow Medium"/>
                <a:sym typeface="Barlow Medium"/>
              </a:rPr>
              <a:t>The objective of this project is to find out most important features and best prediction model to calculate apartment price</a:t>
            </a:r>
            <a:endParaRPr sz="1700">
              <a:solidFill>
                <a:srgbClr val="134F5C"/>
              </a:solidFill>
              <a:latin typeface="Barlow Medium"/>
              <a:ea typeface="Barlow Medium"/>
              <a:cs typeface="Barlow Medium"/>
              <a:sym typeface="Barlow Medium"/>
            </a:endParaRPr>
          </a:p>
          <a:p>
            <a:pPr marL="457200" lvl="0" indent="0" algn="l" rtl="0">
              <a:lnSpc>
                <a:spcPct val="115000"/>
              </a:lnSpc>
              <a:spcBef>
                <a:spcPts val="0"/>
              </a:spcBef>
              <a:spcAft>
                <a:spcPts val="0"/>
              </a:spcAft>
              <a:buNone/>
            </a:pPr>
            <a:endParaRPr sz="1700">
              <a:solidFill>
                <a:srgbClr val="134F5C"/>
              </a:solidFill>
              <a:latin typeface="Barlow Medium"/>
              <a:ea typeface="Barlow Medium"/>
              <a:cs typeface="Barlow Medium"/>
              <a:sym typeface="Barlow Medium"/>
            </a:endParaRPr>
          </a:p>
          <a:p>
            <a:pPr marL="457200" lvl="0" indent="-336550" algn="l" rtl="0">
              <a:lnSpc>
                <a:spcPct val="115000"/>
              </a:lnSpc>
              <a:spcBef>
                <a:spcPts val="0"/>
              </a:spcBef>
              <a:spcAft>
                <a:spcPts val="0"/>
              </a:spcAft>
              <a:buClr>
                <a:srgbClr val="134F5C"/>
              </a:buClr>
              <a:buSzPts val="1700"/>
              <a:buFont typeface="Barlow Medium"/>
              <a:buChar char="●"/>
            </a:pPr>
            <a:r>
              <a:rPr lang="en" sz="1700">
                <a:solidFill>
                  <a:srgbClr val="134F5C"/>
                </a:solidFill>
                <a:latin typeface="Barlow Medium"/>
                <a:ea typeface="Barlow Medium"/>
                <a:cs typeface="Barlow Medium"/>
                <a:sym typeface="Barlow Medium"/>
              </a:rPr>
              <a:t>Models Include: </a:t>
            </a:r>
            <a:endParaRPr sz="1700">
              <a:solidFill>
                <a:srgbClr val="134F5C"/>
              </a:solidFill>
              <a:latin typeface="Barlow Medium"/>
              <a:ea typeface="Barlow Medium"/>
              <a:cs typeface="Barlow Medium"/>
              <a:sym typeface="Barlow Medium"/>
            </a:endParaRPr>
          </a:p>
          <a:p>
            <a:pPr marL="457200" lvl="0" indent="0" algn="l" rtl="0">
              <a:lnSpc>
                <a:spcPct val="115000"/>
              </a:lnSpc>
              <a:spcBef>
                <a:spcPts val="0"/>
              </a:spcBef>
              <a:spcAft>
                <a:spcPts val="0"/>
              </a:spcAft>
              <a:buNone/>
            </a:pPr>
            <a:r>
              <a:rPr lang="en" sz="1700">
                <a:solidFill>
                  <a:srgbClr val="134F5C"/>
                </a:solidFill>
                <a:latin typeface="Barlow Medium"/>
                <a:ea typeface="Barlow Medium"/>
                <a:cs typeface="Barlow Medium"/>
                <a:sym typeface="Barlow Medium"/>
              </a:rPr>
              <a:t>Linear Regression, KNN, Lasso, Ridge, Decision Tree, Random Forest</a:t>
            </a:r>
            <a:endParaRPr sz="1700">
              <a:solidFill>
                <a:srgbClr val="134F5C"/>
              </a:solidFill>
              <a:latin typeface="Barlow Medium"/>
              <a:ea typeface="Barlow Medium"/>
              <a:cs typeface="Barlow Medium"/>
              <a:sym typeface="Barlow Medium"/>
            </a:endParaRPr>
          </a:p>
          <a:p>
            <a:pPr marL="457200" lvl="0" indent="0" algn="l" rtl="0">
              <a:spcBef>
                <a:spcPts val="0"/>
              </a:spcBef>
              <a:spcAft>
                <a:spcPts val="0"/>
              </a:spcAft>
              <a:buNone/>
            </a:pPr>
            <a:endParaRPr sz="1600" b="1">
              <a:solidFill>
                <a:srgbClr val="134F5C"/>
              </a:solidFill>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413"/>
        <p:cNvGrpSpPr/>
        <p:nvPr/>
      </p:nvGrpSpPr>
      <p:grpSpPr>
        <a:xfrm>
          <a:off x="0" y="0"/>
          <a:ext cx="0" cy="0"/>
          <a:chOff x="0" y="0"/>
          <a:chExt cx="0" cy="0"/>
        </a:xfrm>
      </p:grpSpPr>
      <p:sp>
        <p:nvSpPr>
          <p:cNvPr id="414" name="Google Shape;414;p42"/>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5" name="Google Shape;415;p42"/>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416" name="Google Shape;416;p42"/>
          <p:cNvSpPr txBox="1"/>
          <p:nvPr/>
        </p:nvSpPr>
        <p:spPr>
          <a:xfrm>
            <a:off x="5217300" y="752650"/>
            <a:ext cx="2862300" cy="4773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endParaRPr sz="3100" b="1">
              <a:solidFill>
                <a:srgbClr val="365B6D"/>
              </a:solidFill>
              <a:latin typeface="Barlow"/>
              <a:ea typeface="Barlow"/>
              <a:cs typeface="Barlow"/>
              <a:sym typeface="Barlow"/>
            </a:endParaRPr>
          </a:p>
        </p:txBody>
      </p:sp>
      <p:sp>
        <p:nvSpPr>
          <p:cNvPr id="417" name="Google Shape;417;p42"/>
          <p:cNvSpPr txBox="1"/>
          <p:nvPr/>
        </p:nvSpPr>
        <p:spPr>
          <a:xfrm rot="5400000">
            <a:off x="7009419" y="1924314"/>
            <a:ext cx="3501000" cy="3231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endParaRPr sz="2100"/>
          </a:p>
        </p:txBody>
      </p:sp>
      <p:sp>
        <p:nvSpPr>
          <p:cNvPr id="418" name="Google Shape;418;p42"/>
          <p:cNvSpPr txBox="1"/>
          <p:nvPr/>
        </p:nvSpPr>
        <p:spPr>
          <a:xfrm rot="5400000">
            <a:off x="7024719" y="1939614"/>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Result Comparison</a:t>
            </a:r>
            <a:endParaRPr sz="2100"/>
          </a:p>
        </p:txBody>
      </p:sp>
      <p:pic>
        <p:nvPicPr>
          <p:cNvPr id="419" name="Google Shape;419;p42" title="Points scored"/>
          <p:cNvPicPr preferRelativeResize="0"/>
          <p:nvPr/>
        </p:nvPicPr>
        <p:blipFill>
          <a:blip r:embed="rId3">
            <a:alphaModFix/>
          </a:blip>
          <a:stretch>
            <a:fillRect/>
          </a:stretch>
        </p:blipFill>
        <p:spPr>
          <a:xfrm>
            <a:off x="399875" y="226850"/>
            <a:ext cx="7584576" cy="4689800"/>
          </a:xfrm>
          <a:prstGeom prst="rect">
            <a:avLst/>
          </a:prstGeom>
          <a:noFill/>
          <a:ln>
            <a:noFill/>
          </a:ln>
        </p:spPr>
      </p:pic>
      <p:sp>
        <p:nvSpPr>
          <p:cNvPr id="420" name="Google Shape;420;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424"/>
        <p:cNvGrpSpPr/>
        <p:nvPr/>
      </p:nvGrpSpPr>
      <p:grpSpPr>
        <a:xfrm>
          <a:off x="0" y="0"/>
          <a:ext cx="0" cy="0"/>
          <a:chOff x="0" y="0"/>
          <a:chExt cx="0" cy="0"/>
        </a:xfrm>
      </p:grpSpPr>
      <p:sp>
        <p:nvSpPr>
          <p:cNvPr id="425" name="Google Shape;425;p43"/>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26" name="Google Shape;426;p43"/>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427" name="Google Shape;427;p43"/>
          <p:cNvSpPr txBox="1"/>
          <p:nvPr/>
        </p:nvSpPr>
        <p:spPr>
          <a:xfrm>
            <a:off x="5217300" y="752650"/>
            <a:ext cx="2862300" cy="4773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endParaRPr sz="3100" b="1">
              <a:solidFill>
                <a:srgbClr val="365B6D"/>
              </a:solidFill>
              <a:latin typeface="Barlow"/>
              <a:ea typeface="Barlow"/>
              <a:cs typeface="Barlow"/>
              <a:sym typeface="Barlow"/>
            </a:endParaRPr>
          </a:p>
        </p:txBody>
      </p:sp>
      <p:sp>
        <p:nvSpPr>
          <p:cNvPr id="428" name="Google Shape;428;p43"/>
          <p:cNvSpPr txBox="1"/>
          <p:nvPr/>
        </p:nvSpPr>
        <p:spPr>
          <a:xfrm rot="5400000">
            <a:off x="7009419" y="1924314"/>
            <a:ext cx="3501000" cy="3231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endParaRPr sz="2100"/>
          </a:p>
        </p:txBody>
      </p:sp>
      <p:sp>
        <p:nvSpPr>
          <p:cNvPr id="429" name="Google Shape;429;p43"/>
          <p:cNvSpPr txBox="1"/>
          <p:nvPr/>
        </p:nvSpPr>
        <p:spPr>
          <a:xfrm rot="5400000">
            <a:off x="7024719" y="1939614"/>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Result Comparison</a:t>
            </a:r>
            <a:endParaRPr sz="2100"/>
          </a:p>
        </p:txBody>
      </p:sp>
      <p:graphicFrame>
        <p:nvGraphicFramePr>
          <p:cNvPr id="430" name="Google Shape;430;p43"/>
          <p:cNvGraphicFramePr/>
          <p:nvPr/>
        </p:nvGraphicFramePr>
        <p:xfrm>
          <a:off x="565100" y="1302825"/>
          <a:ext cx="7239000" cy="2788710"/>
        </p:xfrm>
        <a:graphic>
          <a:graphicData uri="http://schemas.openxmlformats.org/drawingml/2006/table">
            <a:tbl>
              <a:tblPr>
                <a:noFill/>
                <a:tableStyleId>{9BF3D6A2-6F7D-47C4-80A5-ED948736546E}</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500" b="1"/>
                        <a:t>Model</a:t>
                      </a:r>
                      <a:endParaRPr sz="15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solidFill>
                            <a:schemeClr val="dk1"/>
                          </a:solidFill>
                        </a:rPr>
                        <a:t>RMSE</a:t>
                      </a:r>
                      <a:r>
                        <a:rPr lang="en" sz="1500" b="1" baseline="-25000">
                          <a:solidFill>
                            <a:schemeClr val="dk1"/>
                          </a:solidFill>
                        </a:rPr>
                        <a:t>fit</a:t>
                      </a:r>
                      <a:endParaRPr sz="15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solidFill>
                            <a:schemeClr val="dk1"/>
                          </a:solidFill>
                        </a:rPr>
                        <a:t>E(RMSE</a:t>
                      </a:r>
                      <a:r>
                        <a:rPr lang="en" sz="1500" b="1" baseline="-25000">
                          <a:solidFill>
                            <a:schemeClr val="dk1"/>
                          </a:solidFill>
                        </a:rPr>
                        <a:t> test</a:t>
                      </a:r>
                      <a:r>
                        <a:rPr lang="en" sz="1500" b="1">
                          <a:solidFill>
                            <a:schemeClr val="dk1"/>
                          </a:solidFill>
                        </a:rPr>
                        <a:t>)</a:t>
                      </a:r>
                      <a:endParaRPr sz="15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t>Difference</a:t>
                      </a:r>
                      <a:endParaRPr sz="1500" b="1"/>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Linear</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0.204678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highlight>
                            <a:srgbClr val="93C47D"/>
                          </a:highlight>
                        </a:rPr>
                        <a:t>0.000346</a:t>
                      </a:r>
                      <a:endParaRPr>
                        <a:highlight>
                          <a:srgbClr val="93C47D"/>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KNN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0.0768289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0.0848091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0.0079802</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Lasso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0.204680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highlight>
                            <a:srgbClr val="93C47D"/>
                          </a:highlight>
                        </a:rPr>
                        <a:t>0.000348</a:t>
                      </a:r>
                      <a:endParaRPr>
                        <a:highlight>
                          <a:srgbClr val="93C47D"/>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Ridge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 0.204332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0.204678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highlight>
                            <a:srgbClr val="93C47D"/>
                          </a:highlight>
                        </a:rPr>
                        <a:t>0.000346</a:t>
                      </a:r>
                      <a:endParaRPr>
                        <a:highlight>
                          <a:srgbClr val="93C47D"/>
                        </a:highligh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Decision Tree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0.0655917</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0.0808551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0.0152634</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Random Forest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0.0663046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0.0808188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0.0145142</a:t>
                      </a: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431" name="Google Shape;431;p43"/>
          <p:cNvSpPr txBox="1"/>
          <p:nvPr/>
        </p:nvSpPr>
        <p:spPr>
          <a:xfrm>
            <a:off x="565089" y="50507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Compare Fitted with Test</a:t>
            </a:r>
            <a:endParaRPr sz="700"/>
          </a:p>
        </p:txBody>
      </p:sp>
      <p:sp>
        <p:nvSpPr>
          <p:cNvPr id="432" name="Google Shape;43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436"/>
        <p:cNvGrpSpPr/>
        <p:nvPr/>
      </p:nvGrpSpPr>
      <p:grpSpPr>
        <a:xfrm>
          <a:off x="0" y="0"/>
          <a:ext cx="0" cy="0"/>
          <a:chOff x="0" y="0"/>
          <a:chExt cx="0" cy="0"/>
        </a:xfrm>
      </p:grpSpPr>
      <p:pic>
        <p:nvPicPr>
          <p:cNvPr id="437" name="Google Shape;437;p44"/>
          <p:cNvPicPr preferRelativeResize="0"/>
          <p:nvPr/>
        </p:nvPicPr>
        <p:blipFill rotWithShape="1">
          <a:blip r:embed="rId3">
            <a:alphaModFix/>
          </a:blip>
          <a:srcRect l="8820" r="15076"/>
          <a:stretch/>
        </p:blipFill>
        <p:spPr>
          <a:xfrm>
            <a:off x="3268775" y="0"/>
            <a:ext cx="5875224" cy="5143501"/>
          </a:xfrm>
          <a:prstGeom prst="rect">
            <a:avLst/>
          </a:prstGeom>
          <a:noFill/>
          <a:ln>
            <a:noFill/>
          </a:ln>
        </p:spPr>
      </p:pic>
      <p:sp>
        <p:nvSpPr>
          <p:cNvPr id="438" name="Google Shape;438;p44"/>
          <p:cNvSpPr/>
          <p:nvPr/>
        </p:nvSpPr>
        <p:spPr>
          <a:xfrm>
            <a:off x="0" y="2126400"/>
            <a:ext cx="4572000" cy="30171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9" name="Google Shape;439;p44"/>
          <p:cNvSpPr txBox="1"/>
          <p:nvPr/>
        </p:nvSpPr>
        <p:spPr>
          <a:xfrm>
            <a:off x="457200" y="2956750"/>
            <a:ext cx="4572000" cy="1199100"/>
          </a:xfrm>
          <a:prstGeom prst="rect">
            <a:avLst/>
          </a:prstGeom>
          <a:noFill/>
          <a:ln>
            <a:noFill/>
          </a:ln>
        </p:spPr>
        <p:txBody>
          <a:bodyPr spcFirstLastPara="1" wrap="square" lIns="0" tIns="0" rIns="0" bIns="0" anchor="t" anchorCtr="0">
            <a:spAutoFit/>
          </a:bodyPr>
          <a:lstStyle/>
          <a:p>
            <a:pPr marL="0" marR="0" lvl="0" indent="0" algn="l" rtl="0">
              <a:lnSpc>
                <a:spcPct val="105018"/>
              </a:lnSpc>
              <a:spcBef>
                <a:spcPts val="0"/>
              </a:spcBef>
              <a:spcAft>
                <a:spcPts val="0"/>
              </a:spcAft>
              <a:buNone/>
            </a:pPr>
            <a:r>
              <a:rPr lang="en" sz="3800" b="1" i="1">
                <a:solidFill>
                  <a:srgbClr val="F7F7F7"/>
                </a:solidFill>
                <a:latin typeface="Barlow"/>
                <a:ea typeface="Barlow"/>
                <a:cs typeface="Barlow"/>
                <a:sym typeface="Barlow"/>
              </a:rPr>
              <a:t>Thank you </a:t>
            </a:r>
            <a:endParaRPr sz="3800" b="1" i="1">
              <a:solidFill>
                <a:srgbClr val="F7F7F7"/>
              </a:solidFill>
              <a:latin typeface="Barlow"/>
              <a:ea typeface="Barlow"/>
              <a:cs typeface="Barlow"/>
              <a:sym typeface="Barlow"/>
            </a:endParaRPr>
          </a:p>
          <a:p>
            <a:pPr marL="0" marR="0" lvl="0" indent="0" algn="l" rtl="0">
              <a:lnSpc>
                <a:spcPct val="105018"/>
              </a:lnSpc>
              <a:spcBef>
                <a:spcPts val="0"/>
              </a:spcBef>
              <a:spcAft>
                <a:spcPts val="0"/>
              </a:spcAft>
              <a:buNone/>
            </a:pPr>
            <a:r>
              <a:rPr lang="en" sz="3800" b="1" i="1">
                <a:solidFill>
                  <a:srgbClr val="F7F7F7"/>
                </a:solidFill>
                <a:latin typeface="Barlow"/>
                <a:ea typeface="Barlow"/>
                <a:cs typeface="Barlow"/>
                <a:sym typeface="Barlow"/>
              </a:rPr>
              <a:t>	for listening</a:t>
            </a:r>
            <a:endParaRPr sz="3800" b="1" i="1">
              <a:solidFill>
                <a:srgbClr val="F7F7F7"/>
              </a:solidFill>
              <a:latin typeface="Barlow"/>
              <a:ea typeface="Barlow"/>
              <a:cs typeface="Barlow"/>
              <a:sym typeface="Barlow"/>
            </a:endParaRPr>
          </a:p>
        </p:txBody>
      </p:sp>
      <p:sp>
        <p:nvSpPr>
          <p:cNvPr id="440" name="Google Shape;44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82"/>
        <p:cNvGrpSpPr/>
        <p:nvPr/>
      </p:nvGrpSpPr>
      <p:grpSpPr>
        <a:xfrm>
          <a:off x="0" y="0"/>
          <a:ext cx="0" cy="0"/>
          <a:chOff x="0" y="0"/>
          <a:chExt cx="0" cy="0"/>
        </a:xfrm>
      </p:grpSpPr>
      <p:sp>
        <p:nvSpPr>
          <p:cNvPr id="83" name="Google Shape;83;p16"/>
          <p:cNvSpPr/>
          <p:nvPr/>
        </p:nvSpPr>
        <p:spPr>
          <a:xfrm>
            <a:off x="8286750" y="-21125"/>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4" name="Google Shape;84;p16"/>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sp>
        <p:nvSpPr>
          <p:cNvPr id="86" name="Google Shape;86;p16"/>
          <p:cNvSpPr txBox="1"/>
          <p:nvPr/>
        </p:nvSpPr>
        <p:spPr>
          <a:xfrm>
            <a:off x="1816650" y="503400"/>
            <a:ext cx="40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 name="Google Shape;87;p16"/>
          <p:cNvSpPr txBox="1"/>
          <p:nvPr/>
        </p:nvSpPr>
        <p:spPr>
          <a:xfrm>
            <a:off x="950116" y="611384"/>
            <a:ext cx="5036400" cy="4617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000" b="1" dirty="0">
                <a:solidFill>
                  <a:srgbClr val="365B6D"/>
                </a:solidFill>
                <a:latin typeface="Barlow"/>
                <a:ea typeface="Barlow"/>
                <a:cs typeface="Barlow"/>
                <a:sym typeface="Barlow"/>
              </a:rPr>
              <a:t>Dataset Description</a:t>
            </a:r>
            <a:endParaRPr sz="700" dirty="0"/>
          </a:p>
        </p:txBody>
      </p:sp>
      <p:sp>
        <p:nvSpPr>
          <p:cNvPr id="88" name="Google Shape;88;p16"/>
          <p:cNvSpPr txBox="1"/>
          <p:nvPr/>
        </p:nvSpPr>
        <p:spPr>
          <a:xfrm>
            <a:off x="759396" y="1484850"/>
            <a:ext cx="6795900" cy="28014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rgbClr val="134F5C"/>
              </a:buClr>
              <a:buSzPts val="1700"/>
              <a:buFont typeface="Barlow Medium"/>
              <a:buChar char="●"/>
            </a:pPr>
            <a:r>
              <a:rPr lang="en" sz="1700" dirty="0">
                <a:solidFill>
                  <a:srgbClr val="134F5C"/>
                </a:solidFill>
                <a:latin typeface="Barlow Medium"/>
                <a:ea typeface="Barlow Medium"/>
                <a:cs typeface="Barlow Medium"/>
                <a:sym typeface="Barlow Medium"/>
              </a:rPr>
              <a:t>Contains apartment price in Daegu in South Korea from 2007 to 2017, including 5891 entries and 30 variables</a:t>
            </a:r>
            <a:endParaRPr sz="1700" dirty="0">
              <a:solidFill>
                <a:srgbClr val="134F5C"/>
              </a:solidFill>
              <a:latin typeface="Barlow Medium"/>
              <a:ea typeface="Barlow Medium"/>
              <a:cs typeface="Barlow Medium"/>
              <a:sym typeface="Barlow Medium"/>
            </a:endParaRPr>
          </a:p>
          <a:p>
            <a:pPr marL="457200" lvl="0" indent="0" algn="l" rtl="0">
              <a:lnSpc>
                <a:spcPct val="150000"/>
              </a:lnSpc>
              <a:spcBef>
                <a:spcPts val="0"/>
              </a:spcBef>
              <a:spcAft>
                <a:spcPts val="0"/>
              </a:spcAft>
              <a:buNone/>
            </a:pPr>
            <a:endParaRPr sz="1700" dirty="0">
              <a:solidFill>
                <a:srgbClr val="134F5C"/>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rgbClr val="134F5C"/>
              </a:buClr>
              <a:buSzPts val="1700"/>
              <a:buFont typeface="Barlow Medium"/>
              <a:buChar char="●"/>
            </a:pPr>
            <a:r>
              <a:rPr lang="en" sz="1700" dirty="0">
                <a:solidFill>
                  <a:srgbClr val="134F5C"/>
                </a:solidFill>
                <a:latin typeface="Barlow Medium"/>
                <a:ea typeface="Barlow Medium"/>
                <a:cs typeface="Barlow Medium"/>
                <a:sym typeface="Barlow Medium"/>
              </a:rPr>
              <a:t>Among the 30 variables, there are 8 integers, 6 objects and 16 floats. Sale Price is the response </a:t>
            </a:r>
            <a:endParaRPr sz="1700" dirty="0">
              <a:solidFill>
                <a:srgbClr val="134F5C"/>
              </a:solidFill>
              <a:latin typeface="Barlow Medium"/>
              <a:ea typeface="Barlow Medium"/>
              <a:cs typeface="Barlow Medium"/>
              <a:sym typeface="Barlow Medium"/>
            </a:endParaRPr>
          </a:p>
          <a:p>
            <a:pPr marL="457200" lvl="0" indent="0" algn="l" rtl="0">
              <a:lnSpc>
                <a:spcPct val="150000"/>
              </a:lnSpc>
              <a:spcBef>
                <a:spcPts val="0"/>
              </a:spcBef>
              <a:spcAft>
                <a:spcPts val="0"/>
              </a:spcAft>
              <a:buNone/>
            </a:pPr>
            <a:endParaRPr sz="1700" dirty="0">
              <a:solidFill>
                <a:srgbClr val="134F5C"/>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rgbClr val="134F5C"/>
              </a:buClr>
              <a:buSzPts val="1700"/>
              <a:buFont typeface="Barlow Medium"/>
              <a:buChar char="●"/>
            </a:pPr>
            <a:r>
              <a:rPr lang="en" sz="1700" dirty="0">
                <a:solidFill>
                  <a:srgbClr val="134F5C"/>
                </a:solidFill>
                <a:latin typeface="Barlow Medium"/>
                <a:ea typeface="Barlow Medium"/>
                <a:cs typeface="Barlow Medium"/>
                <a:sym typeface="Barlow Medium"/>
              </a:rPr>
              <a:t>Does not contain any missing value</a:t>
            </a:r>
            <a:endParaRPr sz="1700" dirty="0">
              <a:solidFill>
                <a:srgbClr val="134F5C"/>
              </a:solidFill>
              <a:latin typeface="Barlow Medium"/>
              <a:ea typeface="Barlow Medium"/>
              <a:cs typeface="Barlow Medium"/>
              <a:sym typeface="Barlow Medium"/>
            </a:endParaRPr>
          </a:p>
        </p:txBody>
      </p:sp>
      <p:sp>
        <p:nvSpPr>
          <p:cNvPr id="89" name="Google Shape;89;p16"/>
          <p:cNvSpPr txBox="1"/>
          <p:nvPr/>
        </p:nvSpPr>
        <p:spPr>
          <a:xfrm rot="5400000">
            <a:off x="6859765" y="2111575"/>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Introduction</a:t>
            </a:r>
            <a:r>
              <a:rPr lang="en" sz="700" b="1" i="0" u="none" strike="noStrike" cap="none">
                <a:solidFill>
                  <a:srgbClr val="F7F7F7"/>
                </a:solidFill>
                <a:latin typeface="Barlow"/>
                <a:ea typeface="Barlow"/>
                <a:cs typeface="Barlow"/>
                <a:sym typeface="Barlow"/>
              </a:rPr>
              <a:t> </a:t>
            </a:r>
            <a:endParaRPr sz="700"/>
          </a:p>
        </p:txBody>
      </p:sp>
      <p:sp>
        <p:nvSpPr>
          <p:cNvPr id="90" name="Google Shape;9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94"/>
        <p:cNvGrpSpPr/>
        <p:nvPr/>
      </p:nvGrpSpPr>
      <p:grpSpPr>
        <a:xfrm>
          <a:off x="0" y="0"/>
          <a:ext cx="0" cy="0"/>
          <a:chOff x="0" y="0"/>
          <a:chExt cx="0" cy="0"/>
        </a:xfrm>
      </p:grpSpPr>
      <p:sp>
        <p:nvSpPr>
          <p:cNvPr id="95" name="Google Shape;95;p17"/>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Variables</a:t>
            </a:r>
            <a:endParaRPr sz="700"/>
          </a:p>
        </p:txBody>
      </p:sp>
      <p:sp>
        <p:nvSpPr>
          <p:cNvPr id="96" name="Google Shape;96;p17"/>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97" name="Google Shape;97;p17"/>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grpSp>
        <p:nvGrpSpPr>
          <p:cNvPr id="98" name="Google Shape;98;p17"/>
          <p:cNvGrpSpPr/>
          <p:nvPr/>
        </p:nvGrpSpPr>
        <p:grpSpPr>
          <a:xfrm>
            <a:off x="1348064" y="3019001"/>
            <a:ext cx="2056612" cy="1370462"/>
            <a:chOff x="0" y="38100"/>
            <a:chExt cx="5484300" cy="3654564"/>
          </a:xfrm>
        </p:grpSpPr>
        <p:sp>
          <p:nvSpPr>
            <p:cNvPr id="99" name="Google Shape;99;p17"/>
            <p:cNvSpPr txBox="1"/>
            <p:nvPr/>
          </p:nvSpPr>
          <p:spPr>
            <a:xfrm>
              <a:off x="0" y="1722264"/>
              <a:ext cx="5484300" cy="1970400"/>
            </a:xfrm>
            <a:prstGeom prst="rect">
              <a:avLst/>
            </a:prstGeom>
            <a:noFill/>
            <a:ln>
              <a:noFill/>
            </a:ln>
          </p:spPr>
          <p:txBody>
            <a:bodyPr spcFirstLastPara="1" wrap="square" lIns="0" tIns="0" rIns="0" bIns="0" anchor="t" anchorCtr="0">
              <a:spAutoFit/>
            </a:bodyPr>
            <a:lstStyle/>
            <a:p>
              <a:pPr marL="0" marR="0" lvl="0" indent="0" algn="l" rtl="0">
                <a:lnSpc>
                  <a:spcPct val="150025"/>
                </a:lnSpc>
                <a:spcBef>
                  <a:spcPts val="0"/>
                </a:spcBef>
                <a:spcAft>
                  <a:spcPts val="0"/>
                </a:spcAft>
                <a:buNone/>
              </a:pPr>
              <a:r>
                <a:rPr lang="en" sz="1200" b="1">
                  <a:latin typeface="Barlow"/>
                  <a:ea typeface="Barlow"/>
                  <a:cs typeface="Barlow"/>
                  <a:sym typeface="Barlow"/>
                </a:rPr>
                <a:t>Year to build</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Year to sold</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Month to sold</a:t>
              </a:r>
              <a:endParaRPr sz="1200" b="1">
                <a:latin typeface="Barlow"/>
                <a:ea typeface="Barlow"/>
                <a:cs typeface="Barlow"/>
                <a:sym typeface="Barlow"/>
              </a:endParaRPr>
            </a:p>
          </p:txBody>
        </p:sp>
        <p:sp>
          <p:nvSpPr>
            <p:cNvPr id="100" name="Google Shape;100;p17"/>
            <p:cNvSpPr txBox="1"/>
            <p:nvPr/>
          </p:nvSpPr>
          <p:spPr>
            <a:xfrm>
              <a:off x="0" y="943028"/>
              <a:ext cx="5484300" cy="533700"/>
            </a:xfrm>
            <a:prstGeom prst="rect">
              <a:avLst/>
            </a:prstGeom>
            <a:noFill/>
            <a:ln>
              <a:noFill/>
            </a:ln>
          </p:spPr>
          <p:txBody>
            <a:bodyPr spcFirstLastPara="1" wrap="square" lIns="0" tIns="0" rIns="0" bIns="0" anchor="t" anchorCtr="0">
              <a:spAutoFit/>
            </a:bodyPr>
            <a:lstStyle/>
            <a:p>
              <a:pPr marL="0" marR="0" lvl="1" indent="0" algn="l" rtl="0">
                <a:lnSpc>
                  <a:spcPct val="155027"/>
                </a:lnSpc>
                <a:spcBef>
                  <a:spcPts val="0"/>
                </a:spcBef>
                <a:spcAft>
                  <a:spcPts val="0"/>
                </a:spcAft>
                <a:buNone/>
              </a:pPr>
              <a:r>
                <a:rPr lang="en" sz="1300" b="1">
                  <a:solidFill>
                    <a:srgbClr val="365B6D"/>
                  </a:solidFill>
                  <a:latin typeface="Barlow"/>
                  <a:ea typeface="Barlow"/>
                  <a:cs typeface="Barlow"/>
                  <a:sym typeface="Barlow"/>
                </a:rPr>
                <a:t>Age &amp; season</a:t>
              </a:r>
              <a:endParaRPr sz="1000"/>
            </a:p>
          </p:txBody>
        </p:sp>
        <p:sp>
          <p:nvSpPr>
            <p:cNvPr id="101" name="Google Shape;101;p17"/>
            <p:cNvSpPr txBox="1"/>
            <p:nvPr/>
          </p:nvSpPr>
          <p:spPr>
            <a:xfrm>
              <a:off x="0" y="38100"/>
              <a:ext cx="5484300" cy="738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00" b="1">
                  <a:solidFill>
                    <a:srgbClr val="365B6D"/>
                  </a:solidFill>
                  <a:latin typeface="Barlow"/>
                  <a:ea typeface="Barlow"/>
                  <a:cs typeface="Barlow"/>
                  <a:sym typeface="Barlow"/>
                </a:rPr>
                <a:t>Time</a:t>
              </a:r>
              <a:endParaRPr sz="700"/>
            </a:p>
          </p:txBody>
        </p:sp>
      </p:grpSp>
      <p:grpSp>
        <p:nvGrpSpPr>
          <p:cNvPr id="102" name="Google Shape;102;p17"/>
          <p:cNvGrpSpPr/>
          <p:nvPr/>
        </p:nvGrpSpPr>
        <p:grpSpPr>
          <a:xfrm>
            <a:off x="6554245" y="3008576"/>
            <a:ext cx="2067038" cy="1924749"/>
            <a:chOff x="0" y="38100"/>
            <a:chExt cx="5512100" cy="5132664"/>
          </a:xfrm>
        </p:grpSpPr>
        <p:sp>
          <p:nvSpPr>
            <p:cNvPr id="103" name="Google Shape;103;p17"/>
            <p:cNvSpPr txBox="1"/>
            <p:nvPr/>
          </p:nvSpPr>
          <p:spPr>
            <a:xfrm>
              <a:off x="0" y="1722264"/>
              <a:ext cx="5484300" cy="3448500"/>
            </a:xfrm>
            <a:prstGeom prst="rect">
              <a:avLst/>
            </a:prstGeom>
            <a:noFill/>
            <a:ln>
              <a:noFill/>
            </a:ln>
          </p:spPr>
          <p:txBody>
            <a:bodyPr spcFirstLastPara="1" wrap="square" lIns="0" tIns="0" rIns="0" bIns="0" anchor="t" anchorCtr="0">
              <a:spAutoFit/>
            </a:bodyPr>
            <a:lstStyle/>
            <a:p>
              <a:pPr marL="0" marR="0" lvl="0" indent="0" algn="l" rtl="0">
                <a:lnSpc>
                  <a:spcPct val="150025"/>
                </a:lnSpc>
                <a:spcBef>
                  <a:spcPts val="0"/>
                </a:spcBef>
                <a:spcAft>
                  <a:spcPts val="0"/>
                </a:spcAft>
                <a:buNone/>
              </a:pPr>
              <a:r>
                <a:rPr lang="en" sz="1200" b="1">
                  <a:latin typeface="Barlow"/>
                  <a:ea typeface="Barlow"/>
                  <a:cs typeface="Barlow"/>
                  <a:sym typeface="Barlow"/>
                </a:rPr>
                <a:t>Heating System</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Hallway Type</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Parking Lot</a:t>
              </a:r>
              <a:endParaRPr sz="1200" b="1">
                <a:latin typeface="Barlow"/>
                <a:ea typeface="Barlow"/>
                <a:cs typeface="Barlow"/>
                <a:sym typeface="Barlow"/>
              </a:endParaRPr>
            </a:p>
            <a:p>
              <a:pPr marL="0" marR="0" lvl="0" indent="0" algn="l" rtl="0">
                <a:lnSpc>
                  <a:spcPct val="150025"/>
                </a:lnSpc>
                <a:spcBef>
                  <a:spcPts val="0"/>
                </a:spcBef>
                <a:spcAft>
                  <a:spcPts val="0"/>
                </a:spcAft>
                <a:buNone/>
              </a:pPr>
              <a:endParaRPr sz="1200" b="1">
                <a:latin typeface="Barlow"/>
                <a:ea typeface="Barlow"/>
                <a:cs typeface="Barlow"/>
                <a:sym typeface="Barlow"/>
              </a:endParaRPr>
            </a:p>
            <a:p>
              <a:pPr marL="0" marR="0" lvl="0" indent="0" algn="l" rtl="0">
                <a:lnSpc>
                  <a:spcPct val="150025"/>
                </a:lnSpc>
                <a:spcBef>
                  <a:spcPts val="0"/>
                </a:spcBef>
                <a:spcAft>
                  <a:spcPts val="0"/>
                </a:spcAft>
                <a:buNone/>
              </a:pPr>
              <a:endParaRPr sz="1200" b="1">
                <a:latin typeface="Barlow"/>
                <a:ea typeface="Barlow"/>
                <a:cs typeface="Barlow"/>
                <a:sym typeface="Barlow"/>
              </a:endParaRPr>
            </a:p>
          </p:txBody>
        </p:sp>
        <p:sp>
          <p:nvSpPr>
            <p:cNvPr id="104" name="Google Shape;104;p17"/>
            <p:cNvSpPr txBox="1"/>
            <p:nvPr/>
          </p:nvSpPr>
          <p:spPr>
            <a:xfrm>
              <a:off x="27800" y="943028"/>
              <a:ext cx="5484300" cy="287400"/>
            </a:xfrm>
            <a:prstGeom prst="rect">
              <a:avLst/>
            </a:prstGeom>
            <a:noFill/>
            <a:ln>
              <a:noFill/>
            </a:ln>
          </p:spPr>
          <p:txBody>
            <a:bodyPr spcFirstLastPara="1" wrap="square" lIns="0" tIns="0" rIns="0" bIns="0" anchor="t" anchorCtr="0">
              <a:spAutoFit/>
            </a:bodyPr>
            <a:lstStyle/>
            <a:p>
              <a:pPr marL="0" marR="0" lvl="1" indent="0" algn="l" rtl="0">
                <a:lnSpc>
                  <a:spcPct val="155027"/>
                </a:lnSpc>
                <a:spcBef>
                  <a:spcPts val="0"/>
                </a:spcBef>
                <a:spcAft>
                  <a:spcPts val="0"/>
                </a:spcAft>
                <a:buNone/>
              </a:pPr>
              <a:endParaRPr sz="700"/>
            </a:p>
          </p:txBody>
        </p:sp>
        <p:sp>
          <p:nvSpPr>
            <p:cNvPr id="105" name="Google Shape;105;p17"/>
            <p:cNvSpPr txBox="1"/>
            <p:nvPr/>
          </p:nvSpPr>
          <p:spPr>
            <a:xfrm>
              <a:off x="0" y="38100"/>
              <a:ext cx="5484300" cy="738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00" b="1">
                  <a:solidFill>
                    <a:srgbClr val="365B6D"/>
                  </a:solidFill>
                  <a:latin typeface="Barlow"/>
                  <a:ea typeface="Barlow"/>
                  <a:cs typeface="Barlow"/>
                  <a:sym typeface="Barlow"/>
                </a:rPr>
                <a:t>Facilities</a:t>
              </a:r>
              <a:endParaRPr sz="700"/>
            </a:p>
          </p:txBody>
        </p:sp>
      </p:grpSp>
      <p:grpSp>
        <p:nvGrpSpPr>
          <p:cNvPr id="106" name="Google Shape;106;p17"/>
          <p:cNvGrpSpPr/>
          <p:nvPr/>
        </p:nvGrpSpPr>
        <p:grpSpPr>
          <a:xfrm>
            <a:off x="3960543" y="3019001"/>
            <a:ext cx="2056613" cy="1647549"/>
            <a:chOff x="0" y="38100"/>
            <a:chExt cx="5484300" cy="4393464"/>
          </a:xfrm>
        </p:grpSpPr>
        <p:sp>
          <p:nvSpPr>
            <p:cNvPr id="107" name="Google Shape;107;p17"/>
            <p:cNvSpPr txBox="1"/>
            <p:nvPr/>
          </p:nvSpPr>
          <p:spPr>
            <a:xfrm>
              <a:off x="0" y="1722264"/>
              <a:ext cx="5484300" cy="2709300"/>
            </a:xfrm>
            <a:prstGeom prst="rect">
              <a:avLst/>
            </a:prstGeom>
            <a:noFill/>
            <a:ln>
              <a:noFill/>
            </a:ln>
          </p:spPr>
          <p:txBody>
            <a:bodyPr spcFirstLastPara="1" wrap="square" lIns="0" tIns="0" rIns="0" bIns="0" anchor="t" anchorCtr="0">
              <a:spAutoFit/>
            </a:bodyPr>
            <a:lstStyle/>
            <a:p>
              <a:pPr marL="0" marR="0" lvl="0" indent="0" algn="l" rtl="0">
                <a:lnSpc>
                  <a:spcPct val="150025"/>
                </a:lnSpc>
                <a:spcBef>
                  <a:spcPts val="0"/>
                </a:spcBef>
                <a:spcAft>
                  <a:spcPts val="0"/>
                </a:spcAft>
                <a:buNone/>
              </a:pPr>
              <a:r>
                <a:rPr lang="en" sz="1200" b="1">
                  <a:latin typeface="Barlow"/>
                  <a:ea typeface="Barlow"/>
                  <a:cs typeface="Barlow"/>
                  <a:sym typeface="Barlow"/>
                </a:rPr>
                <a:t>Hospital</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School</a:t>
              </a:r>
              <a:endParaRPr sz="1200" b="1">
                <a:latin typeface="Barlow"/>
                <a:ea typeface="Barlow"/>
                <a:cs typeface="Barlow"/>
                <a:sym typeface="Barlow"/>
              </a:endParaRPr>
            </a:p>
            <a:p>
              <a:pPr marL="0" marR="0" lvl="0" indent="0" algn="l" rtl="0">
                <a:lnSpc>
                  <a:spcPct val="150025"/>
                </a:lnSpc>
                <a:spcBef>
                  <a:spcPts val="0"/>
                </a:spcBef>
                <a:spcAft>
                  <a:spcPts val="0"/>
                </a:spcAft>
                <a:buNone/>
              </a:pPr>
              <a:r>
                <a:rPr lang="en" sz="1200" b="1">
                  <a:latin typeface="Barlow"/>
                  <a:ea typeface="Barlow"/>
                  <a:cs typeface="Barlow"/>
                  <a:sym typeface="Barlow"/>
                </a:rPr>
                <a:t>Subway</a:t>
              </a:r>
              <a:endParaRPr sz="1200" b="1">
                <a:latin typeface="Barlow"/>
                <a:ea typeface="Barlow"/>
                <a:cs typeface="Barlow"/>
                <a:sym typeface="Barlow"/>
              </a:endParaRPr>
            </a:p>
            <a:p>
              <a:pPr marL="0" marR="0" lvl="0" indent="0" algn="l" rtl="0">
                <a:lnSpc>
                  <a:spcPct val="150025"/>
                </a:lnSpc>
                <a:spcBef>
                  <a:spcPts val="0"/>
                </a:spcBef>
                <a:spcAft>
                  <a:spcPts val="0"/>
                </a:spcAft>
                <a:buNone/>
              </a:pPr>
              <a:endParaRPr sz="1200" b="1">
                <a:latin typeface="Barlow"/>
                <a:ea typeface="Barlow"/>
                <a:cs typeface="Barlow"/>
                <a:sym typeface="Barlow"/>
              </a:endParaRPr>
            </a:p>
          </p:txBody>
        </p:sp>
        <p:sp>
          <p:nvSpPr>
            <p:cNvPr id="108" name="Google Shape;108;p17"/>
            <p:cNvSpPr txBox="1"/>
            <p:nvPr/>
          </p:nvSpPr>
          <p:spPr>
            <a:xfrm>
              <a:off x="0" y="943028"/>
              <a:ext cx="5484300" cy="533700"/>
            </a:xfrm>
            <a:prstGeom prst="rect">
              <a:avLst/>
            </a:prstGeom>
            <a:noFill/>
            <a:ln>
              <a:noFill/>
            </a:ln>
          </p:spPr>
          <p:txBody>
            <a:bodyPr spcFirstLastPara="1" wrap="square" lIns="0" tIns="0" rIns="0" bIns="0" anchor="t" anchorCtr="0">
              <a:spAutoFit/>
            </a:bodyPr>
            <a:lstStyle/>
            <a:p>
              <a:pPr marL="0" marR="0" lvl="1" indent="0" algn="l" rtl="0">
                <a:lnSpc>
                  <a:spcPct val="155027"/>
                </a:lnSpc>
                <a:spcBef>
                  <a:spcPts val="0"/>
                </a:spcBef>
                <a:spcAft>
                  <a:spcPts val="0"/>
                </a:spcAft>
                <a:buNone/>
              </a:pPr>
              <a:r>
                <a:rPr lang="en" sz="1300" b="1">
                  <a:solidFill>
                    <a:srgbClr val="365B6D"/>
                  </a:solidFill>
                  <a:latin typeface="Barlow"/>
                  <a:ea typeface="Barlow"/>
                  <a:cs typeface="Barlow"/>
                  <a:sym typeface="Barlow"/>
                </a:rPr>
                <a:t>Public Service</a:t>
              </a:r>
              <a:endParaRPr sz="1300"/>
            </a:p>
          </p:txBody>
        </p:sp>
        <p:sp>
          <p:nvSpPr>
            <p:cNvPr id="109" name="Google Shape;109;p17"/>
            <p:cNvSpPr txBox="1"/>
            <p:nvPr/>
          </p:nvSpPr>
          <p:spPr>
            <a:xfrm>
              <a:off x="0" y="38100"/>
              <a:ext cx="5484300" cy="7389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 sz="1800" b="1">
                  <a:solidFill>
                    <a:srgbClr val="365B6D"/>
                  </a:solidFill>
                  <a:latin typeface="Barlow"/>
                  <a:ea typeface="Barlow"/>
                  <a:cs typeface="Barlow"/>
                  <a:sym typeface="Barlow"/>
                </a:rPr>
                <a:t>Location</a:t>
              </a:r>
              <a:endParaRPr sz="700"/>
            </a:p>
          </p:txBody>
        </p:sp>
      </p:grpSp>
      <p:pic>
        <p:nvPicPr>
          <p:cNvPr id="110" name="Google Shape;110;p17"/>
          <p:cNvPicPr preferRelativeResize="0"/>
          <p:nvPr/>
        </p:nvPicPr>
        <p:blipFill rotWithShape="1">
          <a:blip r:embed="rId3">
            <a:alphaModFix/>
          </a:blip>
          <a:srcRect l="5365" r="5356"/>
          <a:stretch/>
        </p:blipFill>
        <p:spPr>
          <a:xfrm>
            <a:off x="1348064" y="1366846"/>
            <a:ext cx="2056629" cy="1439816"/>
          </a:xfrm>
          <a:prstGeom prst="rect">
            <a:avLst/>
          </a:prstGeom>
          <a:noFill/>
          <a:ln>
            <a:noFill/>
          </a:ln>
        </p:spPr>
      </p:pic>
      <p:pic>
        <p:nvPicPr>
          <p:cNvPr id="111" name="Google Shape;111;p17"/>
          <p:cNvPicPr preferRelativeResize="0"/>
          <p:nvPr/>
        </p:nvPicPr>
        <p:blipFill rotWithShape="1">
          <a:blip r:embed="rId4">
            <a:alphaModFix/>
          </a:blip>
          <a:srcRect l="14560" r="14553"/>
          <a:stretch/>
        </p:blipFill>
        <p:spPr>
          <a:xfrm>
            <a:off x="3960543" y="1366846"/>
            <a:ext cx="2056628" cy="1439818"/>
          </a:xfrm>
          <a:prstGeom prst="rect">
            <a:avLst/>
          </a:prstGeom>
          <a:noFill/>
          <a:ln>
            <a:noFill/>
          </a:ln>
        </p:spPr>
      </p:pic>
      <p:pic>
        <p:nvPicPr>
          <p:cNvPr id="112" name="Google Shape;112;p17"/>
          <p:cNvPicPr preferRelativeResize="0"/>
          <p:nvPr/>
        </p:nvPicPr>
        <p:blipFill rotWithShape="1">
          <a:blip r:embed="rId5">
            <a:alphaModFix/>
          </a:blip>
          <a:srcRect l="2417" r="2417"/>
          <a:stretch/>
        </p:blipFill>
        <p:spPr>
          <a:xfrm>
            <a:off x="6573020" y="1366846"/>
            <a:ext cx="2056629" cy="1439818"/>
          </a:xfrm>
          <a:prstGeom prst="rect">
            <a:avLst/>
          </a:prstGeom>
          <a:noFill/>
          <a:ln>
            <a:noFill/>
          </a:ln>
        </p:spPr>
      </p:pic>
      <p:sp>
        <p:nvSpPr>
          <p:cNvPr id="113" name="Google Shape;113;p17"/>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Introduction</a:t>
            </a:r>
            <a:endParaRPr sz="2100"/>
          </a:p>
        </p:txBody>
      </p:sp>
      <p:sp>
        <p:nvSpPr>
          <p:cNvPr id="114" name="Google Shape;11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18"/>
        <p:cNvGrpSpPr/>
        <p:nvPr/>
      </p:nvGrpSpPr>
      <p:grpSpPr>
        <a:xfrm>
          <a:off x="0" y="0"/>
          <a:ext cx="0" cy="0"/>
          <a:chOff x="0" y="0"/>
          <a:chExt cx="0" cy="0"/>
        </a:xfrm>
      </p:grpSpPr>
      <p:sp>
        <p:nvSpPr>
          <p:cNvPr id="119" name="Google Shape;119;p18"/>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Data Cleaning</a:t>
            </a:r>
            <a:endParaRPr sz="700"/>
          </a:p>
        </p:txBody>
      </p:sp>
      <p:sp>
        <p:nvSpPr>
          <p:cNvPr id="120" name="Google Shape;120;p18"/>
          <p:cNvSpPr/>
          <p:nvPr/>
        </p:nvSpPr>
        <p:spPr>
          <a:xfrm>
            <a:off x="0" y="0"/>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1" name="Google Shape;121;p18"/>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F7F7F7"/>
          </a:solidFill>
          <a:ln>
            <a:noFill/>
          </a:ln>
        </p:spPr>
      </p:sp>
      <p:sp>
        <p:nvSpPr>
          <p:cNvPr id="122" name="Google Shape;122;p18"/>
          <p:cNvSpPr txBox="1"/>
          <p:nvPr/>
        </p:nvSpPr>
        <p:spPr>
          <a:xfrm>
            <a:off x="1224125" y="1288550"/>
            <a:ext cx="7366200" cy="28869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Font typeface="Barlow Medium"/>
              <a:buChar char="●"/>
            </a:pPr>
            <a:r>
              <a:rPr lang="en" sz="1700">
                <a:solidFill>
                  <a:schemeClr val="dk1"/>
                </a:solidFill>
                <a:latin typeface="Barlow Medium"/>
                <a:ea typeface="Barlow Medium"/>
                <a:cs typeface="Barlow Medium"/>
                <a:sym typeface="Barlow Medium"/>
              </a:rPr>
              <a:t>Purpose: Data cleaning &amp; Choose the most significant features </a:t>
            </a:r>
            <a:endParaRPr sz="1700">
              <a:solidFill>
                <a:schemeClr val="dk1"/>
              </a:solidFill>
              <a:latin typeface="Barlow Medium"/>
              <a:ea typeface="Barlow Medium"/>
              <a:cs typeface="Barlow Medium"/>
              <a:sym typeface="Barlow Medium"/>
            </a:endParaRPr>
          </a:p>
          <a:p>
            <a:pPr marL="0" lvl="0" indent="0" algn="l" rtl="0">
              <a:lnSpc>
                <a:spcPct val="150000"/>
              </a:lnSpc>
              <a:spcBef>
                <a:spcPts val="0"/>
              </a:spcBef>
              <a:spcAft>
                <a:spcPts val="0"/>
              </a:spcAft>
              <a:buClr>
                <a:schemeClr val="dk1"/>
              </a:buClr>
              <a:buSzPts val="1100"/>
              <a:buFont typeface="Arial"/>
              <a:buNone/>
            </a:pP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Char char="●"/>
            </a:pPr>
            <a:r>
              <a:rPr lang="en" sz="1700">
                <a:solidFill>
                  <a:schemeClr val="dk1"/>
                </a:solidFill>
                <a:latin typeface="Barlow Medium"/>
                <a:ea typeface="Barlow Medium"/>
                <a:cs typeface="Barlow Medium"/>
                <a:sym typeface="Barlow Medium"/>
              </a:rPr>
              <a:t>Transferred the categorical value to the numerical value</a:t>
            </a:r>
            <a:endParaRPr sz="1700">
              <a:solidFill>
                <a:schemeClr val="dk1"/>
              </a:solidFill>
              <a:latin typeface="Barlow Medium"/>
              <a:ea typeface="Barlow Medium"/>
              <a:cs typeface="Barlow Medium"/>
              <a:sym typeface="Barlow Medium"/>
            </a:endParaRPr>
          </a:p>
          <a:p>
            <a:pPr marL="457200" lvl="0" indent="0" algn="l" rtl="0">
              <a:lnSpc>
                <a:spcPct val="150000"/>
              </a:lnSpc>
              <a:spcBef>
                <a:spcPts val="0"/>
              </a:spcBef>
              <a:spcAft>
                <a:spcPts val="0"/>
              </a:spcAft>
              <a:buNone/>
            </a:pPr>
            <a:r>
              <a:rPr lang="en" sz="1500">
                <a:solidFill>
                  <a:schemeClr val="dk1"/>
                </a:solidFill>
                <a:latin typeface="Barlow Medium"/>
                <a:ea typeface="Barlow Medium"/>
                <a:cs typeface="Barlow Medium"/>
                <a:sym typeface="Barlow Medium"/>
              </a:rPr>
              <a:t>(e.g. The dataset uses the time taken to the subway and bus stations to represent the distance for residents. We transferred the different period groups to numbers, where the larger numbers mean closer to stops than small numbers.)</a:t>
            </a:r>
            <a:endParaRPr sz="1500">
              <a:solidFill>
                <a:schemeClr val="dk1"/>
              </a:solidFill>
              <a:latin typeface="Barlow Medium"/>
              <a:ea typeface="Barlow Medium"/>
              <a:cs typeface="Barlow Medium"/>
              <a:sym typeface="Barlow Medium"/>
            </a:endParaRPr>
          </a:p>
          <a:p>
            <a:pPr marL="45720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
        <p:nvSpPr>
          <p:cNvPr id="123" name="Google Shape;12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27"/>
        <p:cNvGrpSpPr/>
        <p:nvPr/>
      </p:nvGrpSpPr>
      <p:grpSpPr>
        <a:xfrm>
          <a:off x="0" y="0"/>
          <a:ext cx="0" cy="0"/>
          <a:chOff x="0" y="0"/>
          <a:chExt cx="0" cy="0"/>
        </a:xfrm>
      </p:grpSpPr>
      <p:sp>
        <p:nvSpPr>
          <p:cNvPr id="128" name="Google Shape;128;p19"/>
          <p:cNvSpPr/>
          <p:nvPr/>
        </p:nvSpPr>
        <p:spPr>
          <a:xfrm>
            <a:off x="0" y="0"/>
            <a:ext cx="857400" cy="5143500"/>
          </a:xfrm>
          <a:prstGeom prst="rect">
            <a:avLst/>
          </a:prstGeom>
          <a:solidFill>
            <a:srgbClr val="289DD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29" name="Google Shape;129;p19"/>
          <p:cNvSpPr txBox="1"/>
          <p:nvPr/>
        </p:nvSpPr>
        <p:spPr>
          <a:xfrm>
            <a:off x="912823" y="2464900"/>
            <a:ext cx="2534100" cy="1962900"/>
          </a:xfrm>
          <a:prstGeom prst="rect">
            <a:avLst/>
          </a:prstGeom>
          <a:noFill/>
          <a:ln>
            <a:noFill/>
          </a:ln>
        </p:spPr>
        <p:txBody>
          <a:bodyPr spcFirstLastPara="1" wrap="square" lIns="0" tIns="0" rIns="0" bIns="0" anchor="t" anchorCtr="0">
            <a:spAutoFit/>
          </a:bodyPr>
          <a:lstStyle/>
          <a:p>
            <a:pPr marL="457200" marR="0" lvl="0" indent="-323850" algn="l" rtl="0">
              <a:lnSpc>
                <a:spcPct val="150025"/>
              </a:lnSpc>
              <a:spcBef>
                <a:spcPts val="0"/>
              </a:spcBef>
              <a:spcAft>
                <a:spcPts val="0"/>
              </a:spcAft>
              <a:buSzPts val="1500"/>
              <a:buFont typeface="Barlow"/>
              <a:buChar char="●"/>
            </a:pPr>
            <a:r>
              <a:rPr lang="en" sz="1500" b="1">
                <a:latin typeface="Barlow"/>
                <a:ea typeface="Barlow"/>
                <a:cs typeface="Barlow"/>
                <a:sym typeface="Barlow"/>
              </a:rPr>
              <a:t>The darker the color the closer the correlations. </a:t>
            </a:r>
            <a:endParaRPr sz="1500" b="1">
              <a:latin typeface="Barlow"/>
              <a:ea typeface="Barlow"/>
              <a:cs typeface="Barlow"/>
              <a:sym typeface="Barlow"/>
            </a:endParaRPr>
          </a:p>
          <a:p>
            <a:pPr marL="457200" marR="0" lvl="0" indent="-323850" algn="l" rtl="0">
              <a:lnSpc>
                <a:spcPct val="150025"/>
              </a:lnSpc>
              <a:spcBef>
                <a:spcPts val="0"/>
              </a:spcBef>
              <a:spcAft>
                <a:spcPts val="0"/>
              </a:spcAft>
              <a:buSzPts val="1500"/>
              <a:buFont typeface="Barlow"/>
              <a:buChar char="●"/>
            </a:pPr>
            <a:r>
              <a:rPr lang="en" sz="1500" b="1">
                <a:latin typeface="Barlow"/>
                <a:ea typeface="Barlow"/>
                <a:cs typeface="Barlow"/>
                <a:sym typeface="Barlow"/>
              </a:rPr>
              <a:t>Correlation = 1  in the diagonal line. </a:t>
            </a:r>
            <a:endParaRPr sz="1500" b="1">
              <a:latin typeface="Barlow"/>
              <a:ea typeface="Barlow"/>
              <a:cs typeface="Barlow"/>
              <a:sym typeface="Barlow"/>
            </a:endParaRPr>
          </a:p>
          <a:p>
            <a:pPr marL="457200" marR="0" lvl="0" indent="-323850" algn="l" rtl="0">
              <a:lnSpc>
                <a:spcPct val="150025"/>
              </a:lnSpc>
              <a:spcBef>
                <a:spcPts val="0"/>
              </a:spcBef>
              <a:spcAft>
                <a:spcPts val="0"/>
              </a:spcAft>
              <a:buSzPts val="1500"/>
              <a:buFont typeface="Barlow"/>
              <a:buChar char="●"/>
            </a:pPr>
            <a:r>
              <a:rPr lang="en" sz="1500" b="1">
                <a:latin typeface="Barlow"/>
                <a:ea typeface="Barlow"/>
                <a:cs typeface="Barlow"/>
                <a:sym typeface="Barlow"/>
              </a:rPr>
              <a:t>Some close correlations between variables</a:t>
            </a:r>
            <a:endParaRPr sz="1500"/>
          </a:p>
        </p:txBody>
      </p:sp>
      <p:sp>
        <p:nvSpPr>
          <p:cNvPr id="130" name="Google Shape;130;p19"/>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131" name="Google Shape;131;p19"/>
          <p:cNvSpPr txBox="1"/>
          <p:nvPr/>
        </p:nvSpPr>
        <p:spPr>
          <a:xfrm>
            <a:off x="1451346" y="559702"/>
            <a:ext cx="1629000" cy="10989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400" b="1">
                <a:solidFill>
                  <a:srgbClr val="365B6D"/>
                </a:solidFill>
                <a:latin typeface="Barlow"/>
                <a:ea typeface="Barlow"/>
                <a:cs typeface="Barlow"/>
                <a:sym typeface="Barlow"/>
              </a:rPr>
              <a:t>Heat Map</a:t>
            </a:r>
            <a:endParaRPr sz="700"/>
          </a:p>
        </p:txBody>
      </p:sp>
      <p:sp>
        <p:nvSpPr>
          <p:cNvPr id="132" name="Google Shape;132;p19"/>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pic>
        <p:nvPicPr>
          <p:cNvPr id="133" name="Google Shape;133;p19"/>
          <p:cNvPicPr preferRelativeResize="0"/>
          <p:nvPr/>
        </p:nvPicPr>
        <p:blipFill rotWithShape="1">
          <a:blip r:embed="rId3">
            <a:alphaModFix/>
          </a:blip>
          <a:srcRect l="6934" t="3883" r="14263"/>
          <a:stretch/>
        </p:blipFill>
        <p:spPr>
          <a:xfrm>
            <a:off x="3446925" y="76525"/>
            <a:ext cx="5664840" cy="4990450"/>
          </a:xfrm>
          <a:prstGeom prst="rect">
            <a:avLst/>
          </a:prstGeom>
          <a:noFill/>
          <a:ln>
            <a:noFill/>
          </a:ln>
        </p:spPr>
      </p:pic>
      <p:sp>
        <p:nvSpPr>
          <p:cNvPr id="134" name="Google Shape;13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38"/>
        <p:cNvGrpSpPr/>
        <p:nvPr/>
      </p:nvGrpSpPr>
      <p:grpSpPr>
        <a:xfrm>
          <a:off x="0" y="0"/>
          <a:ext cx="0" cy="0"/>
          <a:chOff x="0" y="0"/>
          <a:chExt cx="0" cy="0"/>
        </a:xfrm>
      </p:grpSpPr>
      <p:sp>
        <p:nvSpPr>
          <p:cNvPr id="139" name="Google Shape;139;p20"/>
          <p:cNvSpPr/>
          <p:nvPr/>
        </p:nvSpPr>
        <p:spPr>
          <a:xfrm>
            <a:off x="8286750" y="-21119"/>
            <a:ext cx="857400" cy="5143500"/>
          </a:xfrm>
          <a:prstGeom prst="rect">
            <a:avLst/>
          </a:prstGeom>
          <a:solidFill>
            <a:srgbClr val="365B6D"/>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40" name="Google Shape;140;p20"/>
          <p:cNvSpPr/>
          <p:nvPr/>
        </p:nvSpPr>
        <p:spPr>
          <a:xfrm>
            <a:off x="828675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41C1BA"/>
          </a:solidFill>
          <a:ln>
            <a:noFill/>
          </a:ln>
        </p:spPr>
      </p:sp>
      <p:grpSp>
        <p:nvGrpSpPr>
          <p:cNvPr id="141" name="Google Shape;141;p20"/>
          <p:cNvGrpSpPr/>
          <p:nvPr/>
        </p:nvGrpSpPr>
        <p:grpSpPr>
          <a:xfrm>
            <a:off x="4874876" y="752650"/>
            <a:ext cx="3231245" cy="3973825"/>
            <a:chOff x="-2537159" y="-197442"/>
            <a:chExt cx="10430100" cy="10596867"/>
          </a:xfrm>
        </p:grpSpPr>
        <p:sp>
          <p:nvSpPr>
            <p:cNvPr id="142" name="Google Shape;142;p20"/>
            <p:cNvSpPr txBox="1"/>
            <p:nvPr/>
          </p:nvSpPr>
          <p:spPr>
            <a:xfrm>
              <a:off x="-1431867" y="-197442"/>
              <a:ext cx="8712300" cy="26721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100" b="1">
                  <a:solidFill>
                    <a:srgbClr val="365B6D"/>
                  </a:solidFill>
                  <a:latin typeface="Barlow"/>
                  <a:ea typeface="Barlow"/>
                  <a:cs typeface="Barlow"/>
                  <a:sym typeface="Barlow"/>
                </a:rPr>
                <a:t>Correlation to Sale Price</a:t>
              </a:r>
              <a:endParaRPr sz="700"/>
            </a:p>
          </p:txBody>
        </p:sp>
        <p:sp>
          <p:nvSpPr>
            <p:cNvPr id="143" name="Google Shape;143;p20"/>
            <p:cNvSpPr txBox="1"/>
            <p:nvPr/>
          </p:nvSpPr>
          <p:spPr>
            <a:xfrm>
              <a:off x="-2537159" y="3075826"/>
              <a:ext cx="10430100" cy="7323600"/>
            </a:xfrm>
            <a:prstGeom prst="rect">
              <a:avLst/>
            </a:prstGeom>
            <a:noFill/>
            <a:ln>
              <a:noFill/>
            </a:ln>
          </p:spPr>
          <p:txBody>
            <a:bodyPr spcFirstLastPara="1" wrap="square" lIns="0" tIns="0" rIns="0" bIns="0" anchor="t" anchorCtr="0">
              <a:spAutoFit/>
            </a:bodyPr>
            <a:lstStyle/>
            <a:p>
              <a:pPr marL="0" lvl="1" indent="0" algn="l" rtl="0">
                <a:lnSpc>
                  <a:spcPct val="155023"/>
                </a:lnSpc>
                <a:spcBef>
                  <a:spcPts val="0"/>
                </a:spcBef>
                <a:spcAft>
                  <a:spcPts val="0"/>
                </a:spcAft>
                <a:buNone/>
              </a:pPr>
              <a:endParaRPr sz="700"/>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The size(sqf), and facilities in the apartment are the two most correlated factors</a:t>
              </a:r>
              <a:endParaRPr sz="1500" b="1">
                <a:solidFill>
                  <a:srgbClr val="365B6D"/>
                </a:solidFill>
                <a:latin typeface="Barlow"/>
                <a:ea typeface="Barlow"/>
                <a:cs typeface="Barlow"/>
                <a:sym typeface="Barlow"/>
              </a:endParaRPr>
            </a:p>
            <a:p>
              <a:pPr marL="457200" marR="0" lvl="0" indent="-323850" algn="l" rtl="0">
                <a:lnSpc>
                  <a:spcPct val="155023"/>
                </a:lnSpc>
                <a:spcBef>
                  <a:spcPts val="0"/>
                </a:spcBef>
                <a:spcAft>
                  <a:spcPts val="0"/>
                </a:spcAft>
                <a:buClr>
                  <a:srgbClr val="365B6D"/>
                </a:buClr>
                <a:buSzPts val="1500"/>
                <a:buFont typeface="Barlow"/>
                <a:buChar char="●"/>
              </a:pPr>
              <a:r>
                <a:rPr lang="en" sz="1500" b="1">
                  <a:solidFill>
                    <a:srgbClr val="365B6D"/>
                  </a:solidFill>
                  <a:latin typeface="Barlow"/>
                  <a:ea typeface="Barlow"/>
                  <a:cs typeface="Barlow"/>
                  <a:sym typeface="Barlow"/>
                </a:rPr>
                <a:t>Almost all of the variables correlate with the price to a similar extent ranging (-0.5,0.5).</a:t>
              </a:r>
              <a:endParaRPr sz="1500" b="1">
                <a:solidFill>
                  <a:srgbClr val="365B6D"/>
                </a:solidFill>
                <a:latin typeface="Barlow"/>
                <a:ea typeface="Barlow"/>
                <a:cs typeface="Barlow"/>
                <a:sym typeface="Barlow"/>
              </a:endParaRPr>
            </a:p>
            <a:p>
              <a:pPr marL="0" marR="0" lvl="1" indent="0" algn="l" rtl="0">
                <a:lnSpc>
                  <a:spcPct val="155023"/>
                </a:lnSpc>
                <a:spcBef>
                  <a:spcPts val="0"/>
                </a:spcBef>
                <a:spcAft>
                  <a:spcPts val="0"/>
                </a:spcAft>
                <a:buNone/>
              </a:pPr>
              <a:endParaRPr sz="1100" b="1">
                <a:solidFill>
                  <a:srgbClr val="365B6D"/>
                </a:solidFill>
                <a:latin typeface="Barlow"/>
                <a:ea typeface="Barlow"/>
                <a:cs typeface="Barlow"/>
                <a:sym typeface="Barlow"/>
              </a:endParaRPr>
            </a:p>
            <a:p>
              <a:pPr marL="0" marR="0" lvl="1" indent="0" algn="l" rtl="0">
                <a:lnSpc>
                  <a:spcPct val="155023"/>
                </a:lnSpc>
                <a:spcBef>
                  <a:spcPts val="0"/>
                </a:spcBef>
                <a:spcAft>
                  <a:spcPts val="0"/>
                </a:spcAft>
                <a:buNone/>
              </a:pPr>
              <a:endParaRPr sz="1100" b="1">
                <a:solidFill>
                  <a:srgbClr val="365B6D"/>
                </a:solidFill>
                <a:latin typeface="Barlow"/>
                <a:ea typeface="Barlow"/>
                <a:cs typeface="Barlow"/>
                <a:sym typeface="Barlow"/>
              </a:endParaRPr>
            </a:p>
          </p:txBody>
        </p:sp>
      </p:grpSp>
      <p:pic>
        <p:nvPicPr>
          <p:cNvPr id="144" name="Google Shape;144;p20"/>
          <p:cNvPicPr preferRelativeResize="0"/>
          <p:nvPr/>
        </p:nvPicPr>
        <p:blipFill rotWithShape="1">
          <a:blip r:embed="rId3">
            <a:alphaModFix/>
          </a:blip>
          <a:srcRect l="7147" t="10857" r="52985"/>
          <a:stretch/>
        </p:blipFill>
        <p:spPr>
          <a:xfrm>
            <a:off x="214750" y="270952"/>
            <a:ext cx="4137274" cy="4625575"/>
          </a:xfrm>
          <a:prstGeom prst="rect">
            <a:avLst/>
          </a:prstGeom>
          <a:noFill/>
          <a:ln>
            <a:noFill/>
          </a:ln>
        </p:spPr>
      </p:pic>
      <p:sp>
        <p:nvSpPr>
          <p:cNvPr id="145" name="Google Shape;145;p20"/>
          <p:cNvSpPr txBox="1"/>
          <p:nvPr/>
        </p:nvSpPr>
        <p:spPr>
          <a:xfrm rot="5400000">
            <a:off x="7024719" y="1939614"/>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sp>
        <p:nvSpPr>
          <p:cNvPr id="146" name="Google Shape;146;p20"/>
          <p:cNvSpPr/>
          <p:nvPr/>
        </p:nvSpPr>
        <p:spPr>
          <a:xfrm>
            <a:off x="289925" y="977150"/>
            <a:ext cx="3855000" cy="17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289925" y="4114350"/>
            <a:ext cx="3855000" cy="171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Shape 152"/>
        <p:cNvGrpSpPr/>
        <p:nvPr/>
      </p:nvGrpSpPr>
      <p:grpSpPr>
        <a:xfrm>
          <a:off x="0" y="0"/>
          <a:ext cx="0" cy="0"/>
          <a:chOff x="0" y="0"/>
          <a:chExt cx="0" cy="0"/>
        </a:xfrm>
      </p:grpSpPr>
      <p:sp>
        <p:nvSpPr>
          <p:cNvPr id="153" name="Google Shape;153;p21"/>
          <p:cNvSpPr/>
          <p:nvPr/>
        </p:nvSpPr>
        <p:spPr>
          <a:xfrm>
            <a:off x="0" y="0"/>
            <a:ext cx="857400" cy="5143500"/>
          </a:xfrm>
          <a:prstGeom prst="rect">
            <a:avLst/>
          </a:prstGeom>
          <a:solidFill>
            <a:srgbClr val="6C928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54" name="Google Shape;154;p21"/>
          <p:cNvSpPr/>
          <p:nvPr/>
        </p:nvSpPr>
        <p:spPr>
          <a:xfrm>
            <a:off x="0" y="4286250"/>
            <a:ext cx="856466" cy="856466"/>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365B6D"/>
          </a:solidFill>
          <a:ln>
            <a:noFill/>
          </a:ln>
        </p:spPr>
      </p:sp>
      <p:sp>
        <p:nvSpPr>
          <p:cNvPr id="155" name="Google Shape;155;p21"/>
          <p:cNvSpPr txBox="1"/>
          <p:nvPr/>
        </p:nvSpPr>
        <p:spPr>
          <a:xfrm>
            <a:off x="1348064" y="462022"/>
            <a:ext cx="5225100" cy="492600"/>
          </a:xfrm>
          <a:prstGeom prst="rect">
            <a:avLst/>
          </a:prstGeom>
          <a:noFill/>
          <a:ln>
            <a:noFill/>
          </a:ln>
        </p:spPr>
        <p:txBody>
          <a:bodyPr spcFirstLastPara="1" wrap="square" lIns="0" tIns="0" rIns="0" bIns="0" anchor="t" anchorCtr="0">
            <a:spAutoFit/>
          </a:bodyPr>
          <a:lstStyle/>
          <a:p>
            <a:pPr marL="0" marR="0" lvl="0" indent="0" algn="l" rtl="0">
              <a:lnSpc>
                <a:spcPct val="110001"/>
              </a:lnSpc>
              <a:spcBef>
                <a:spcPts val="0"/>
              </a:spcBef>
              <a:spcAft>
                <a:spcPts val="0"/>
              </a:spcAft>
              <a:buNone/>
            </a:pPr>
            <a:r>
              <a:rPr lang="en" sz="3200" b="1">
                <a:solidFill>
                  <a:srgbClr val="365B6D"/>
                </a:solidFill>
                <a:latin typeface="Barlow"/>
                <a:ea typeface="Barlow"/>
                <a:cs typeface="Barlow"/>
                <a:sym typeface="Barlow"/>
              </a:rPr>
              <a:t>Steps</a:t>
            </a:r>
            <a:endParaRPr sz="700"/>
          </a:p>
        </p:txBody>
      </p:sp>
      <p:sp>
        <p:nvSpPr>
          <p:cNvPr id="156" name="Google Shape;156;p21"/>
          <p:cNvSpPr txBox="1"/>
          <p:nvPr/>
        </p:nvSpPr>
        <p:spPr>
          <a:xfrm>
            <a:off x="1224125" y="1288550"/>
            <a:ext cx="7366200" cy="31170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Delete the features with word explanations (e.g. hallway, heating, and Apartment management types)</a:t>
            </a: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Include the previous transformed numerical distance factors.</a:t>
            </a: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Create X and Y in the regression model. </a:t>
            </a: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Standardize X  </a:t>
            </a: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Split the X and Y into train set and test set (30%) </a:t>
            </a:r>
            <a:endParaRPr sz="1700">
              <a:solidFill>
                <a:schemeClr val="dk1"/>
              </a:solidFill>
              <a:latin typeface="Barlow Medium"/>
              <a:ea typeface="Barlow Medium"/>
              <a:cs typeface="Barlow Medium"/>
              <a:sym typeface="Barlow Medium"/>
            </a:endParaRPr>
          </a:p>
          <a:p>
            <a:pPr marL="457200" lvl="0" indent="-336550" algn="l" rtl="0">
              <a:lnSpc>
                <a:spcPct val="150000"/>
              </a:lnSpc>
              <a:spcBef>
                <a:spcPts val="0"/>
              </a:spcBef>
              <a:spcAft>
                <a:spcPts val="0"/>
              </a:spcAft>
              <a:buClr>
                <a:schemeClr val="dk1"/>
              </a:buClr>
              <a:buSzPts val="1700"/>
              <a:buFont typeface="Barlow Medium"/>
              <a:buAutoNum type="arabicPeriod"/>
            </a:pPr>
            <a:r>
              <a:rPr lang="en" sz="1700">
                <a:solidFill>
                  <a:schemeClr val="dk1"/>
                </a:solidFill>
                <a:latin typeface="Barlow Medium"/>
                <a:ea typeface="Barlow Medium"/>
                <a:cs typeface="Barlow Medium"/>
                <a:sym typeface="Barlow Medium"/>
              </a:rPr>
              <a:t>Use linear regression to first fit our model</a:t>
            </a:r>
            <a:endParaRPr sz="1700">
              <a:solidFill>
                <a:schemeClr val="dk1"/>
              </a:solidFill>
              <a:latin typeface="Barlow Medium"/>
              <a:ea typeface="Barlow Medium"/>
              <a:cs typeface="Barlow Medium"/>
              <a:sym typeface="Barlow Medium"/>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21"/>
          <p:cNvSpPr txBox="1"/>
          <p:nvPr/>
        </p:nvSpPr>
        <p:spPr>
          <a:xfrm rot="5400000">
            <a:off x="-1322256" y="2024339"/>
            <a:ext cx="3501000" cy="292500"/>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 sz="1900" b="1">
                <a:solidFill>
                  <a:srgbClr val="F7F7F7"/>
                </a:solidFill>
                <a:latin typeface="Barlow"/>
                <a:ea typeface="Barlow"/>
                <a:cs typeface="Barlow"/>
                <a:sym typeface="Barlow"/>
              </a:rPr>
              <a:t>Data Cleaning</a:t>
            </a:r>
            <a:endParaRPr sz="2100"/>
          </a:p>
        </p:txBody>
      </p:sp>
      <p:sp>
        <p:nvSpPr>
          <p:cNvPr id="158" name="Google Shape;15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1156</Words>
  <Application>Microsoft Macintosh PowerPoint</Application>
  <PresentationFormat>On-screen Show (16:9)</PresentationFormat>
  <Paragraphs>360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Barlow</vt:lpstr>
      <vt:lpstr>Barlow Medium</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Yuhong WU (Alumni)</cp:lastModifiedBy>
  <cp:revision>1</cp:revision>
  <dcterms:modified xsi:type="dcterms:W3CDTF">2022-04-28T03:10:15Z</dcterms:modified>
</cp:coreProperties>
</file>